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82" r:id="rId8"/>
    <p:sldId id="262" r:id="rId9"/>
    <p:sldId id="263" r:id="rId10"/>
    <p:sldId id="265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7" r:id="rId23"/>
    <p:sldId id="276" r:id="rId24"/>
    <p:sldId id="278" r:id="rId25"/>
    <p:sldId id="279" r:id="rId26"/>
    <p:sldId id="280" r:id="rId27"/>
    <p:sldId id="28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65579C-3BC2-4E27-8585-7B85C7E5A847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B757EAC-2C9C-4A95-A281-BA99D54E18D7}">
      <dgm:prSet phldrT="[Text]"/>
      <dgm:spPr/>
      <dgm:t>
        <a:bodyPr/>
        <a:lstStyle/>
        <a:p>
          <a:r>
            <a:rPr lang="en-US" dirty="0"/>
            <a:t>Rank each item according to how many similar customers purchased it</a:t>
          </a:r>
        </a:p>
      </dgm:t>
    </dgm:pt>
    <dgm:pt modelId="{04CEFE37-2C39-4998-A0F7-9C67BA81AFA7}" type="parTrans" cxnId="{B7C1E2AC-8987-4FB7-8079-DDA3496B0D9D}">
      <dgm:prSet/>
      <dgm:spPr/>
      <dgm:t>
        <a:bodyPr/>
        <a:lstStyle/>
        <a:p>
          <a:endParaRPr lang="en-US"/>
        </a:p>
      </dgm:t>
    </dgm:pt>
    <dgm:pt modelId="{A61136EE-B0F4-4B92-B513-B4F7DF8066D9}" type="sibTrans" cxnId="{B7C1E2AC-8987-4FB7-8079-DDA3496B0D9D}">
      <dgm:prSet/>
      <dgm:spPr/>
      <dgm:t>
        <a:bodyPr/>
        <a:lstStyle/>
        <a:p>
          <a:endParaRPr lang="en-US"/>
        </a:p>
      </dgm:t>
    </dgm:pt>
    <dgm:pt modelId="{A6685167-F931-4102-A367-ED116DEECB26}">
      <dgm:prSet phldrT="[Text]"/>
      <dgm:spPr/>
      <dgm:t>
        <a:bodyPr/>
        <a:lstStyle/>
        <a:p>
          <a:r>
            <a:rPr lang="en-US" dirty="0"/>
            <a:t>Or rated by most</a:t>
          </a:r>
        </a:p>
      </dgm:t>
    </dgm:pt>
    <dgm:pt modelId="{60B7663B-ECB6-4770-B8EC-573120B646BB}" type="parTrans" cxnId="{8C6B42E1-706F-4A22-8F2A-49FB7319B2A8}">
      <dgm:prSet/>
      <dgm:spPr/>
      <dgm:t>
        <a:bodyPr/>
        <a:lstStyle/>
        <a:p>
          <a:endParaRPr lang="en-US"/>
        </a:p>
      </dgm:t>
    </dgm:pt>
    <dgm:pt modelId="{6A331BB8-B354-4C26-AFDD-A276CAD5BBFB}" type="sibTrans" cxnId="{8C6B42E1-706F-4A22-8F2A-49FB7319B2A8}">
      <dgm:prSet/>
      <dgm:spPr/>
      <dgm:t>
        <a:bodyPr/>
        <a:lstStyle/>
        <a:p>
          <a:endParaRPr lang="en-US"/>
        </a:p>
      </dgm:t>
    </dgm:pt>
    <dgm:pt modelId="{765C53E6-11D4-49EC-8842-F8E60B6F1E64}">
      <dgm:prSet phldrT="[Text]"/>
      <dgm:spPr/>
      <dgm:t>
        <a:bodyPr/>
        <a:lstStyle/>
        <a:p>
          <a:r>
            <a:rPr lang="en-US" dirty="0"/>
            <a:t>Or highest rated</a:t>
          </a:r>
        </a:p>
      </dgm:t>
    </dgm:pt>
    <dgm:pt modelId="{ED54FE78-6824-403C-847C-29D5000C5F8C}" type="parTrans" cxnId="{F3FBCF6F-EC79-4A6F-9925-443C7B0E3641}">
      <dgm:prSet/>
      <dgm:spPr/>
      <dgm:t>
        <a:bodyPr/>
        <a:lstStyle/>
        <a:p>
          <a:endParaRPr lang="en-US"/>
        </a:p>
      </dgm:t>
    </dgm:pt>
    <dgm:pt modelId="{99EE5ED1-B6B5-4C01-B36E-2186EFF379CB}" type="sibTrans" cxnId="{F3FBCF6F-EC79-4A6F-9925-443C7B0E3641}">
      <dgm:prSet/>
      <dgm:spPr/>
      <dgm:t>
        <a:bodyPr/>
        <a:lstStyle/>
        <a:p>
          <a:endParaRPr lang="en-US"/>
        </a:p>
      </dgm:t>
    </dgm:pt>
    <dgm:pt modelId="{9460D573-84AE-4324-9E06-7927BE109325}">
      <dgm:prSet phldrT="[Text]"/>
      <dgm:spPr/>
      <dgm:t>
        <a:bodyPr/>
        <a:lstStyle/>
        <a:p>
          <a:r>
            <a:rPr lang="en-US" dirty="0"/>
            <a:t>Or some other popularity criteria</a:t>
          </a:r>
        </a:p>
      </dgm:t>
    </dgm:pt>
    <dgm:pt modelId="{C41DCB99-24A1-41FB-BDAD-94DBA833510D}" type="parTrans" cxnId="{BD3B0299-BEF6-45B5-945A-3523B0C8000E}">
      <dgm:prSet/>
      <dgm:spPr/>
      <dgm:t>
        <a:bodyPr/>
        <a:lstStyle/>
        <a:p>
          <a:endParaRPr lang="en-US"/>
        </a:p>
      </dgm:t>
    </dgm:pt>
    <dgm:pt modelId="{6EB28030-EB5D-447E-9829-05A5CC253581}" type="sibTrans" cxnId="{BD3B0299-BEF6-45B5-945A-3523B0C8000E}">
      <dgm:prSet/>
      <dgm:spPr/>
      <dgm:t>
        <a:bodyPr/>
        <a:lstStyle/>
        <a:p>
          <a:endParaRPr lang="en-US"/>
        </a:p>
      </dgm:t>
    </dgm:pt>
    <dgm:pt modelId="{F5B79AC8-93E7-46A2-A4E7-A2892FFD3CAC}" type="pres">
      <dgm:prSet presAssocID="{2965579C-3BC2-4E27-8585-7B85C7E5A847}" presName="Name0" presStyleCnt="0">
        <dgm:presLayoutVars>
          <dgm:dir/>
          <dgm:resizeHandles val="exact"/>
        </dgm:presLayoutVars>
      </dgm:prSet>
      <dgm:spPr/>
    </dgm:pt>
    <dgm:pt modelId="{D76C7159-F79B-4DEF-B8A0-4729A4C20EBF}" type="pres">
      <dgm:prSet presAssocID="{9B757EAC-2C9C-4A95-A281-BA99D54E18D7}" presName="composite" presStyleCnt="0"/>
      <dgm:spPr/>
    </dgm:pt>
    <dgm:pt modelId="{AA93784E-574E-48FD-B993-84A32E07EAEB}" type="pres">
      <dgm:prSet presAssocID="{9B757EAC-2C9C-4A95-A281-BA99D54E18D7}" presName="rect1" presStyleLbl="trAlignAcc1" presStyleIdx="0" presStyleCnt="4">
        <dgm:presLayoutVars>
          <dgm:bulletEnabled val="1"/>
        </dgm:presLayoutVars>
      </dgm:prSet>
      <dgm:spPr/>
    </dgm:pt>
    <dgm:pt modelId="{152DA14D-0789-44C6-8F4C-F6F12CA9B3B9}" type="pres">
      <dgm:prSet presAssocID="{9B757EAC-2C9C-4A95-A281-BA99D54E18D7}" presName="rect2" presStyleLbl="fgImgPlace1" presStyleIdx="0" presStyleCnt="4"/>
      <dgm:spPr>
        <a:blipFill>
          <a:blip xmlns:r="http://schemas.openxmlformats.org/officeDocument/2006/relationships" r:embed="rId1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</dgm:pt>
    <dgm:pt modelId="{4D1D2FBE-35BA-4BD0-AAB5-9D53CE9EE47F}" type="pres">
      <dgm:prSet presAssocID="{A61136EE-B0F4-4B92-B513-B4F7DF8066D9}" presName="sibTrans" presStyleCnt="0"/>
      <dgm:spPr/>
    </dgm:pt>
    <dgm:pt modelId="{924EDD24-BD2C-4538-9051-6F086ED47658}" type="pres">
      <dgm:prSet presAssocID="{A6685167-F931-4102-A367-ED116DEECB26}" presName="composite" presStyleCnt="0"/>
      <dgm:spPr/>
    </dgm:pt>
    <dgm:pt modelId="{8FFDDCA2-3674-457F-91E0-C04749B02721}" type="pres">
      <dgm:prSet presAssocID="{A6685167-F931-4102-A367-ED116DEECB26}" presName="rect1" presStyleLbl="trAlignAcc1" presStyleIdx="1" presStyleCnt="4">
        <dgm:presLayoutVars>
          <dgm:bulletEnabled val="1"/>
        </dgm:presLayoutVars>
      </dgm:prSet>
      <dgm:spPr/>
    </dgm:pt>
    <dgm:pt modelId="{FF05E6BA-B333-4DD0-B10F-AA5CC8ECF0CC}" type="pres">
      <dgm:prSet presAssocID="{A6685167-F931-4102-A367-ED116DEECB26}" presName="rect2" presStyleLbl="fgImgPlace1" presStyleIdx="1" presStyleCnt="4"/>
      <dgm:spPr>
        <a:blipFill>
          <a:blip xmlns:r="http://schemas.openxmlformats.org/officeDocument/2006/relationships"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DA38A86E-7C4C-4B4E-B462-DE3F52F94F9A}" type="pres">
      <dgm:prSet presAssocID="{6A331BB8-B354-4C26-AFDD-A276CAD5BBFB}" presName="sibTrans" presStyleCnt="0"/>
      <dgm:spPr/>
    </dgm:pt>
    <dgm:pt modelId="{54E4AD66-AE74-41BA-B835-3FA5E9B058C4}" type="pres">
      <dgm:prSet presAssocID="{765C53E6-11D4-49EC-8842-F8E60B6F1E64}" presName="composite" presStyleCnt="0"/>
      <dgm:spPr/>
    </dgm:pt>
    <dgm:pt modelId="{F2901B30-92F5-4EE9-8559-B0C24F288D47}" type="pres">
      <dgm:prSet presAssocID="{765C53E6-11D4-49EC-8842-F8E60B6F1E64}" presName="rect1" presStyleLbl="trAlignAcc1" presStyleIdx="2" presStyleCnt="4">
        <dgm:presLayoutVars>
          <dgm:bulletEnabled val="1"/>
        </dgm:presLayoutVars>
      </dgm:prSet>
      <dgm:spPr/>
    </dgm:pt>
    <dgm:pt modelId="{2507BB5D-655B-4408-A40C-F317A3C55E62}" type="pres">
      <dgm:prSet presAssocID="{765C53E6-11D4-49EC-8842-F8E60B6F1E64}" presName="rect2" presStyleLbl="fgImgPlace1" presStyleIdx="2" presStyleCnt="4"/>
      <dgm:spPr>
        <a:blipFill>
          <a:blip xmlns:r="http://schemas.openxmlformats.org/officeDocument/2006/relationships"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</dgm:pt>
    <dgm:pt modelId="{3BA060BF-5A34-4772-B90F-6D3BA3C9A4AA}" type="pres">
      <dgm:prSet presAssocID="{99EE5ED1-B6B5-4C01-B36E-2186EFF379CB}" presName="sibTrans" presStyleCnt="0"/>
      <dgm:spPr/>
    </dgm:pt>
    <dgm:pt modelId="{76CCE276-8719-4ED9-A692-27D133AB452E}" type="pres">
      <dgm:prSet presAssocID="{9460D573-84AE-4324-9E06-7927BE109325}" presName="composite" presStyleCnt="0"/>
      <dgm:spPr/>
    </dgm:pt>
    <dgm:pt modelId="{28EA7796-9955-4601-BDBD-541121E5FDB0}" type="pres">
      <dgm:prSet presAssocID="{9460D573-84AE-4324-9E06-7927BE109325}" presName="rect1" presStyleLbl="trAlignAcc1" presStyleIdx="3" presStyleCnt="4">
        <dgm:presLayoutVars>
          <dgm:bulletEnabled val="1"/>
        </dgm:presLayoutVars>
      </dgm:prSet>
      <dgm:spPr/>
    </dgm:pt>
    <dgm:pt modelId="{4F39AAF5-FF74-468B-9A00-0B2285A8A59B}" type="pres">
      <dgm:prSet presAssocID="{9460D573-84AE-4324-9E06-7927BE109325}" presName="rect2" presStyleLbl="fgImgPlace1" presStyleIdx="3" presStyleCnt="4"/>
      <dgm:spPr>
        <a:blipFill>
          <a:blip xmlns:r="http://schemas.openxmlformats.org/officeDocument/2006/relationships"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</dgm:pt>
  </dgm:ptLst>
  <dgm:cxnLst>
    <dgm:cxn modelId="{3D799501-0EBF-47C9-B00A-6FA5ADF59A5E}" type="presOf" srcId="{9460D573-84AE-4324-9E06-7927BE109325}" destId="{28EA7796-9955-4601-BDBD-541121E5FDB0}" srcOrd="0" destOrd="0" presId="urn:microsoft.com/office/officeart/2008/layout/PictureStrips"/>
    <dgm:cxn modelId="{0505304B-FF99-49E3-AE9E-F4E7F6BDF6F5}" type="presOf" srcId="{2965579C-3BC2-4E27-8585-7B85C7E5A847}" destId="{F5B79AC8-93E7-46A2-A4E7-A2892FFD3CAC}" srcOrd="0" destOrd="0" presId="urn:microsoft.com/office/officeart/2008/layout/PictureStrips"/>
    <dgm:cxn modelId="{8D2A1F4D-4633-4A2A-8BC9-3BCCD7C9A9E0}" type="presOf" srcId="{765C53E6-11D4-49EC-8842-F8E60B6F1E64}" destId="{F2901B30-92F5-4EE9-8559-B0C24F288D47}" srcOrd="0" destOrd="0" presId="urn:microsoft.com/office/officeart/2008/layout/PictureStrips"/>
    <dgm:cxn modelId="{F3FBCF6F-EC79-4A6F-9925-443C7B0E3641}" srcId="{2965579C-3BC2-4E27-8585-7B85C7E5A847}" destId="{765C53E6-11D4-49EC-8842-F8E60B6F1E64}" srcOrd="2" destOrd="0" parTransId="{ED54FE78-6824-403C-847C-29D5000C5F8C}" sibTransId="{99EE5ED1-B6B5-4C01-B36E-2186EFF379CB}"/>
    <dgm:cxn modelId="{B511FD82-B03F-44A3-80E4-DE9754613D94}" type="presOf" srcId="{9B757EAC-2C9C-4A95-A281-BA99D54E18D7}" destId="{AA93784E-574E-48FD-B993-84A32E07EAEB}" srcOrd="0" destOrd="0" presId="urn:microsoft.com/office/officeart/2008/layout/PictureStrips"/>
    <dgm:cxn modelId="{BD3B0299-BEF6-45B5-945A-3523B0C8000E}" srcId="{2965579C-3BC2-4E27-8585-7B85C7E5A847}" destId="{9460D573-84AE-4324-9E06-7927BE109325}" srcOrd="3" destOrd="0" parTransId="{C41DCB99-24A1-41FB-BDAD-94DBA833510D}" sibTransId="{6EB28030-EB5D-447E-9829-05A5CC253581}"/>
    <dgm:cxn modelId="{B7C1E2AC-8987-4FB7-8079-DDA3496B0D9D}" srcId="{2965579C-3BC2-4E27-8585-7B85C7E5A847}" destId="{9B757EAC-2C9C-4A95-A281-BA99D54E18D7}" srcOrd="0" destOrd="0" parTransId="{04CEFE37-2C39-4998-A0F7-9C67BA81AFA7}" sibTransId="{A61136EE-B0F4-4B92-B513-B4F7DF8066D9}"/>
    <dgm:cxn modelId="{8C6B42E1-706F-4A22-8F2A-49FB7319B2A8}" srcId="{2965579C-3BC2-4E27-8585-7B85C7E5A847}" destId="{A6685167-F931-4102-A367-ED116DEECB26}" srcOrd="1" destOrd="0" parTransId="{60B7663B-ECB6-4770-B8EC-573120B646BB}" sibTransId="{6A331BB8-B354-4C26-AFDD-A276CAD5BBFB}"/>
    <dgm:cxn modelId="{D7C979EA-F002-426C-91A6-FFD387E561E6}" type="presOf" srcId="{A6685167-F931-4102-A367-ED116DEECB26}" destId="{8FFDDCA2-3674-457F-91E0-C04749B02721}" srcOrd="0" destOrd="0" presId="urn:microsoft.com/office/officeart/2008/layout/PictureStrips"/>
    <dgm:cxn modelId="{FB2C051C-61AA-4D1D-914B-7953B5B98B90}" type="presParOf" srcId="{F5B79AC8-93E7-46A2-A4E7-A2892FFD3CAC}" destId="{D76C7159-F79B-4DEF-B8A0-4729A4C20EBF}" srcOrd="0" destOrd="0" presId="urn:microsoft.com/office/officeart/2008/layout/PictureStrips"/>
    <dgm:cxn modelId="{0FA16384-76E3-4269-AA94-F0C14DDF9BC8}" type="presParOf" srcId="{D76C7159-F79B-4DEF-B8A0-4729A4C20EBF}" destId="{AA93784E-574E-48FD-B993-84A32E07EAEB}" srcOrd="0" destOrd="0" presId="urn:microsoft.com/office/officeart/2008/layout/PictureStrips"/>
    <dgm:cxn modelId="{3A9445E9-1EFF-419B-9540-73027D27D959}" type="presParOf" srcId="{D76C7159-F79B-4DEF-B8A0-4729A4C20EBF}" destId="{152DA14D-0789-44C6-8F4C-F6F12CA9B3B9}" srcOrd="1" destOrd="0" presId="urn:microsoft.com/office/officeart/2008/layout/PictureStrips"/>
    <dgm:cxn modelId="{32328A38-8749-4A1F-9023-7E50797F9341}" type="presParOf" srcId="{F5B79AC8-93E7-46A2-A4E7-A2892FFD3CAC}" destId="{4D1D2FBE-35BA-4BD0-AAB5-9D53CE9EE47F}" srcOrd="1" destOrd="0" presId="urn:microsoft.com/office/officeart/2008/layout/PictureStrips"/>
    <dgm:cxn modelId="{5942E193-D16C-4E7A-969B-38238B01522F}" type="presParOf" srcId="{F5B79AC8-93E7-46A2-A4E7-A2892FFD3CAC}" destId="{924EDD24-BD2C-4538-9051-6F086ED47658}" srcOrd="2" destOrd="0" presId="urn:microsoft.com/office/officeart/2008/layout/PictureStrips"/>
    <dgm:cxn modelId="{A005512F-C8FF-4CCD-96AB-D6241BEE5A15}" type="presParOf" srcId="{924EDD24-BD2C-4538-9051-6F086ED47658}" destId="{8FFDDCA2-3674-457F-91E0-C04749B02721}" srcOrd="0" destOrd="0" presId="urn:microsoft.com/office/officeart/2008/layout/PictureStrips"/>
    <dgm:cxn modelId="{6065A87C-04D6-4ED6-AB62-1AED284F085E}" type="presParOf" srcId="{924EDD24-BD2C-4538-9051-6F086ED47658}" destId="{FF05E6BA-B333-4DD0-B10F-AA5CC8ECF0CC}" srcOrd="1" destOrd="0" presId="urn:microsoft.com/office/officeart/2008/layout/PictureStrips"/>
    <dgm:cxn modelId="{DD687C16-51DD-4F74-8117-43C47BDB41BE}" type="presParOf" srcId="{F5B79AC8-93E7-46A2-A4E7-A2892FFD3CAC}" destId="{DA38A86E-7C4C-4B4E-B462-DE3F52F94F9A}" srcOrd="3" destOrd="0" presId="urn:microsoft.com/office/officeart/2008/layout/PictureStrips"/>
    <dgm:cxn modelId="{DD6FEE01-DDE4-47AB-B1CE-680B4EDD0DC7}" type="presParOf" srcId="{F5B79AC8-93E7-46A2-A4E7-A2892FFD3CAC}" destId="{54E4AD66-AE74-41BA-B835-3FA5E9B058C4}" srcOrd="4" destOrd="0" presId="urn:microsoft.com/office/officeart/2008/layout/PictureStrips"/>
    <dgm:cxn modelId="{A9F44DA6-89EB-44CC-8E93-4E0B1C8EED7C}" type="presParOf" srcId="{54E4AD66-AE74-41BA-B835-3FA5E9B058C4}" destId="{F2901B30-92F5-4EE9-8559-B0C24F288D47}" srcOrd="0" destOrd="0" presId="urn:microsoft.com/office/officeart/2008/layout/PictureStrips"/>
    <dgm:cxn modelId="{2512B2AE-E637-44E6-B13A-068D3356FBC0}" type="presParOf" srcId="{54E4AD66-AE74-41BA-B835-3FA5E9B058C4}" destId="{2507BB5D-655B-4408-A40C-F317A3C55E62}" srcOrd="1" destOrd="0" presId="urn:microsoft.com/office/officeart/2008/layout/PictureStrips"/>
    <dgm:cxn modelId="{C2119F44-8A0C-4842-BBC0-47CD2DA99ADB}" type="presParOf" srcId="{F5B79AC8-93E7-46A2-A4E7-A2892FFD3CAC}" destId="{3BA060BF-5A34-4772-B90F-6D3BA3C9A4AA}" srcOrd="5" destOrd="0" presId="urn:microsoft.com/office/officeart/2008/layout/PictureStrips"/>
    <dgm:cxn modelId="{1AB34415-2BC1-4500-A9DB-55961C84AEC5}" type="presParOf" srcId="{F5B79AC8-93E7-46A2-A4E7-A2892FFD3CAC}" destId="{76CCE276-8719-4ED9-A692-27D133AB452E}" srcOrd="6" destOrd="0" presId="urn:microsoft.com/office/officeart/2008/layout/PictureStrips"/>
    <dgm:cxn modelId="{5C060AAD-A265-48BF-BD70-045FC110980C}" type="presParOf" srcId="{76CCE276-8719-4ED9-A692-27D133AB452E}" destId="{28EA7796-9955-4601-BDBD-541121E5FDB0}" srcOrd="0" destOrd="0" presId="urn:microsoft.com/office/officeart/2008/layout/PictureStrips"/>
    <dgm:cxn modelId="{9D1D1328-B40B-4084-B18E-20FF165720D4}" type="presParOf" srcId="{76CCE276-8719-4ED9-A692-27D133AB452E}" destId="{4F39AAF5-FF74-468B-9A00-0B2285A8A59B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705B94-463C-430B-B9F5-0BF8D2455BEB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2E446DE-F012-47EF-8AC1-CC0FA47E4C6C}">
      <dgm:prSet phldrT="[Text]"/>
      <dgm:spPr/>
      <dgm:t>
        <a:bodyPr/>
        <a:lstStyle/>
        <a:p>
          <a:r>
            <a:rPr lang="en-US" dirty="0"/>
            <a:t>1. Randomly sample customers</a:t>
          </a:r>
        </a:p>
      </dgm:t>
    </dgm:pt>
    <dgm:pt modelId="{5E811B6B-5A6F-4BA8-855F-270E5E79A0A4}" type="parTrans" cxnId="{93D2548E-F51D-47F1-B265-C74C529CA958}">
      <dgm:prSet/>
      <dgm:spPr/>
      <dgm:t>
        <a:bodyPr/>
        <a:lstStyle/>
        <a:p>
          <a:endParaRPr lang="en-US"/>
        </a:p>
      </dgm:t>
    </dgm:pt>
    <dgm:pt modelId="{735A5CCE-0A06-46A6-8BDB-086D658707AF}" type="sibTrans" cxnId="{93D2548E-F51D-47F1-B265-C74C529CA958}">
      <dgm:prSet/>
      <dgm:spPr/>
      <dgm:t>
        <a:bodyPr/>
        <a:lstStyle/>
        <a:p>
          <a:endParaRPr lang="en-US"/>
        </a:p>
      </dgm:t>
    </dgm:pt>
    <dgm:pt modelId="{CFCF9C58-ED9F-4216-8F66-EE24ACF0FF84}">
      <dgm:prSet phldrT="[Text]"/>
      <dgm:spPr/>
      <dgm:t>
        <a:bodyPr/>
        <a:lstStyle/>
        <a:p>
          <a:r>
            <a:rPr lang="en-US" dirty="0"/>
            <a:t>2. Discard infrequent buyers</a:t>
          </a:r>
        </a:p>
      </dgm:t>
    </dgm:pt>
    <dgm:pt modelId="{BCF3D47F-8315-495C-B731-34A25EE0144E}" type="parTrans" cxnId="{66D91F58-2F60-4720-8CCB-F27D4B1C9FBC}">
      <dgm:prSet/>
      <dgm:spPr/>
      <dgm:t>
        <a:bodyPr/>
        <a:lstStyle/>
        <a:p>
          <a:endParaRPr lang="en-US"/>
        </a:p>
      </dgm:t>
    </dgm:pt>
    <dgm:pt modelId="{9B111603-4E50-4FAD-B679-E7554287C9A8}" type="sibTrans" cxnId="{66D91F58-2F60-4720-8CCB-F27D4B1C9FBC}">
      <dgm:prSet/>
      <dgm:spPr/>
      <dgm:t>
        <a:bodyPr/>
        <a:lstStyle/>
        <a:p>
          <a:endParaRPr lang="en-US"/>
        </a:p>
      </dgm:t>
    </dgm:pt>
    <dgm:pt modelId="{302873FF-7D64-4E5F-BCFA-9DBF430F5145}">
      <dgm:prSet phldrT="[Text]"/>
      <dgm:spPr/>
      <dgm:t>
        <a:bodyPr/>
        <a:lstStyle/>
        <a:p>
          <a:r>
            <a:rPr lang="en-US" dirty="0"/>
            <a:t>3. Discard items that are very popular or very unpopular</a:t>
          </a:r>
        </a:p>
      </dgm:t>
    </dgm:pt>
    <dgm:pt modelId="{87E9A5EB-4829-4F7C-8B81-C346392FD93F}" type="parTrans" cxnId="{99E900D2-3687-4AEF-B451-B92CFD1136AF}">
      <dgm:prSet/>
      <dgm:spPr/>
      <dgm:t>
        <a:bodyPr/>
        <a:lstStyle/>
        <a:p>
          <a:endParaRPr lang="en-US"/>
        </a:p>
      </dgm:t>
    </dgm:pt>
    <dgm:pt modelId="{3A68A686-09CA-4CEB-A791-276882B14815}" type="sibTrans" cxnId="{99E900D2-3687-4AEF-B451-B92CFD1136AF}">
      <dgm:prSet/>
      <dgm:spPr/>
      <dgm:t>
        <a:bodyPr/>
        <a:lstStyle/>
        <a:p>
          <a:endParaRPr lang="en-US"/>
        </a:p>
      </dgm:t>
    </dgm:pt>
    <dgm:pt modelId="{07FB662E-2F15-4474-A2B6-1167253B2671}">
      <dgm:prSet phldrT="[Text]"/>
      <dgm:spPr/>
      <dgm:t>
        <a:bodyPr/>
        <a:lstStyle/>
        <a:p>
          <a:r>
            <a:rPr lang="en-US" dirty="0"/>
            <a:t>4. Clustering can reduce no. of rows</a:t>
          </a:r>
        </a:p>
      </dgm:t>
    </dgm:pt>
    <dgm:pt modelId="{6156CDC2-356D-4D93-81C5-98E627C45537}" type="parTrans" cxnId="{CBAA6A34-B8D4-44E3-B94D-E81B5DB9E1B1}">
      <dgm:prSet/>
      <dgm:spPr/>
      <dgm:t>
        <a:bodyPr/>
        <a:lstStyle/>
        <a:p>
          <a:endParaRPr lang="en-US"/>
        </a:p>
      </dgm:t>
    </dgm:pt>
    <dgm:pt modelId="{8759ECBF-2F20-40A4-B25B-E3D895D6E748}" type="sibTrans" cxnId="{CBAA6A34-B8D4-44E3-B94D-E81B5DB9E1B1}">
      <dgm:prSet/>
      <dgm:spPr/>
      <dgm:t>
        <a:bodyPr/>
        <a:lstStyle/>
        <a:p>
          <a:endParaRPr lang="en-US"/>
        </a:p>
      </dgm:t>
    </dgm:pt>
    <dgm:pt modelId="{572B7DFF-F528-42E2-9233-A0DED6A42387}">
      <dgm:prSet phldrT="[Text]"/>
      <dgm:spPr/>
      <dgm:t>
        <a:bodyPr/>
        <a:lstStyle/>
        <a:p>
          <a:r>
            <a:rPr lang="en-US" dirty="0"/>
            <a:t>5. PCA can reduce number of columns</a:t>
          </a:r>
        </a:p>
      </dgm:t>
    </dgm:pt>
    <dgm:pt modelId="{73115CEE-8CB6-4FD7-95E4-B5E9CF4BE90D}" type="parTrans" cxnId="{42F3F18B-41A1-4B34-8501-51BA998E26A2}">
      <dgm:prSet/>
      <dgm:spPr/>
      <dgm:t>
        <a:bodyPr/>
        <a:lstStyle/>
        <a:p>
          <a:endParaRPr lang="en-US"/>
        </a:p>
      </dgm:t>
    </dgm:pt>
    <dgm:pt modelId="{C1A8CAD0-A1FE-4EEA-91DA-7211DAE00DD2}" type="sibTrans" cxnId="{42F3F18B-41A1-4B34-8501-51BA998E26A2}">
      <dgm:prSet/>
      <dgm:spPr/>
      <dgm:t>
        <a:bodyPr/>
        <a:lstStyle/>
        <a:p>
          <a:endParaRPr lang="en-US"/>
        </a:p>
      </dgm:t>
    </dgm:pt>
    <dgm:pt modelId="{76347C0D-2C1F-4ED4-9F37-1D08407B1B59}" type="pres">
      <dgm:prSet presAssocID="{38705B94-463C-430B-B9F5-0BF8D2455BEB}" presName="linear" presStyleCnt="0">
        <dgm:presLayoutVars>
          <dgm:dir/>
          <dgm:animLvl val="lvl"/>
          <dgm:resizeHandles val="exact"/>
        </dgm:presLayoutVars>
      </dgm:prSet>
      <dgm:spPr/>
    </dgm:pt>
    <dgm:pt modelId="{5B0D0309-7641-49C7-9976-547A6EB8A68C}" type="pres">
      <dgm:prSet presAssocID="{52E446DE-F012-47EF-8AC1-CC0FA47E4C6C}" presName="parentLin" presStyleCnt="0"/>
      <dgm:spPr/>
    </dgm:pt>
    <dgm:pt modelId="{B12B7E16-465A-451B-9190-21F3A287C6B6}" type="pres">
      <dgm:prSet presAssocID="{52E446DE-F012-47EF-8AC1-CC0FA47E4C6C}" presName="parentLeftMargin" presStyleLbl="node1" presStyleIdx="0" presStyleCnt="5"/>
      <dgm:spPr/>
    </dgm:pt>
    <dgm:pt modelId="{49A8E269-F135-47AA-BE43-C2628B81A5C2}" type="pres">
      <dgm:prSet presAssocID="{52E446DE-F012-47EF-8AC1-CC0FA47E4C6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C43C6A5-373F-4898-B03A-E2BEC63D5711}" type="pres">
      <dgm:prSet presAssocID="{52E446DE-F012-47EF-8AC1-CC0FA47E4C6C}" presName="negativeSpace" presStyleCnt="0"/>
      <dgm:spPr/>
    </dgm:pt>
    <dgm:pt modelId="{7C1CA8ED-F531-45CC-94E0-EAE58CE45A4D}" type="pres">
      <dgm:prSet presAssocID="{52E446DE-F012-47EF-8AC1-CC0FA47E4C6C}" presName="childText" presStyleLbl="conFgAcc1" presStyleIdx="0" presStyleCnt="5">
        <dgm:presLayoutVars>
          <dgm:bulletEnabled val="1"/>
        </dgm:presLayoutVars>
      </dgm:prSet>
      <dgm:spPr/>
    </dgm:pt>
    <dgm:pt modelId="{16FCBF8F-3D89-418B-8985-8EE516BF7970}" type="pres">
      <dgm:prSet presAssocID="{735A5CCE-0A06-46A6-8BDB-086D658707AF}" presName="spaceBetweenRectangles" presStyleCnt="0"/>
      <dgm:spPr/>
    </dgm:pt>
    <dgm:pt modelId="{BE50A51B-50B5-48E2-AED5-1CD34759D1E7}" type="pres">
      <dgm:prSet presAssocID="{CFCF9C58-ED9F-4216-8F66-EE24ACF0FF84}" presName="parentLin" presStyleCnt="0"/>
      <dgm:spPr/>
    </dgm:pt>
    <dgm:pt modelId="{7373A886-4BAD-4BB8-9CC1-FD2D4F5FEF7B}" type="pres">
      <dgm:prSet presAssocID="{CFCF9C58-ED9F-4216-8F66-EE24ACF0FF84}" presName="parentLeftMargin" presStyleLbl="node1" presStyleIdx="0" presStyleCnt="5"/>
      <dgm:spPr/>
    </dgm:pt>
    <dgm:pt modelId="{8650FCBF-84B1-45B0-9640-CD0E16CCF527}" type="pres">
      <dgm:prSet presAssocID="{CFCF9C58-ED9F-4216-8F66-EE24ACF0FF8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B948511-8980-47EB-8D4F-667AB45BD7B3}" type="pres">
      <dgm:prSet presAssocID="{CFCF9C58-ED9F-4216-8F66-EE24ACF0FF84}" presName="negativeSpace" presStyleCnt="0"/>
      <dgm:spPr/>
    </dgm:pt>
    <dgm:pt modelId="{D668704A-2DE0-4798-8FAD-CE635A933E4B}" type="pres">
      <dgm:prSet presAssocID="{CFCF9C58-ED9F-4216-8F66-EE24ACF0FF84}" presName="childText" presStyleLbl="conFgAcc1" presStyleIdx="1" presStyleCnt="5">
        <dgm:presLayoutVars>
          <dgm:bulletEnabled val="1"/>
        </dgm:presLayoutVars>
      </dgm:prSet>
      <dgm:spPr/>
    </dgm:pt>
    <dgm:pt modelId="{FB5D14C0-281E-4EF5-9A49-7FBCA0D571D5}" type="pres">
      <dgm:prSet presAssocID="{9B111603-4E50-4FAD-B679-E7554287C9A8}" presName="spaceBetweenRectangles" presStyleCnt="0"/>
      <dgm:spPr/>
    </dgm:pt>
    <dgm:pt modelId="{579CA45E-D3E8-4C63-95FB-AC695288B2D8}" type="pres">
      <dgm:prSet presAssocID="{302873FF-7D64-4E5F-BCFA-9DBF430F5145}" presName="parentLin" presStyleCnt="0"/>
      <dgm:spPr/>
    </dgm:pt>
    <dgm:pt modelId="{068F729A-B611-4940-8FD1-218E9FB9B178}" type="pres">
      <dgm:prSet presAssocID="{302873FF-7D64-4E5F-BCFA-9DBF430F5145}" presName="parentLeftMargin" presStyleLbl="node1" presStyleIdx="1" presStyleCnt="5"/>
      <dgm:spPr/>
    </dgm:pt>
    <dgm:pt modelId="{CC7168F7-0002-4F23-BD8E-90A9CEEDEA51}" type="pres">
      <dgm:prSet presAssocID="{302873FF-7D64-4E5F-BCFA-9DBF430F514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9C5E2DF-B23A-47EB-8A30-39B71AC4446B}" type="pres">
      <dgm:prSet presAssocID="{302873FF-7D64-4E5F-BCFA-9DBF430F5145}" presName="negativeSpace" presStyleCnt="0"/>
      <dgm:spPr/>
    </dgm:pt>
    <dgm:pt modelId="{D4A56B01-C763-4418-8AC2-DD8073AE8E5C}" type="pres">
      <dgm:prSet presAssocID="{302873FF-7D64-4E5F-BCFA-9DBF430F5145}" presName="childText" presStyleLbl="conFgAcc1" presStyleIdx="2" presStyleCnt="5">
        <dgm:presLayoutVars>
          <dgm:bulletEnabled val="1"/>
        </dgm:presLayoutVars>
      </dgm:prSet>
      <dgm:spPr/>
    </dgm:pt>
    <dgm:pt modelId="{6611C144-8F34-48CE-859E-52F51625512A}" type="pres">
      <dgm:prSet presAssocID="{3A68A686-09CA-4CEB-A791-276882B14815}" presName="spaceBetweenRectangles" presStyleCnt="0"/>
      <dgm:spPr/>
    </dgm:pt>
    <dgm:pt modelId="{962FD1B0-8364-4D4F-A5DA-8F2C8FA6A106}" type="pres">
      <dgm:prSet presAssocID="{07FB662E-2F15-4474-A2B6-1167253B2671}" presName="parentLin" presStyleCnt="0"/>
      <dgm:spPr/>
    </dgm:pt>
    <dgm:pt modelId="{1A004817-5813-4A61-BF9A-D0B90EBD348F}" type="pres">
      <dgm:prSet presAssocID="{07FB662E-2F15-4474-A2B6-1167253B2671}" presName="parentLeftMargin" presStyleLbl="node1" presStyleIdx="2" presStyleCnt="5"/>
      <dgm:spPr/>
    </dgm:pt>
    <dgm:pt modelId="{7E397B76-C0D2-43DF-A465-5B20B6376D2B}" type="pres">
      <dgm:prSet presAssocID="{07FB662E-2F15-4474-A2B6-1167253B267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A33B43A-59DB-4FAC-9059-09CF5BED5E95}" type="pres">
      <dgm:prSet presAssocID="{07FB662E-2F15-4474-A2B6-1167253B2671}" presName="negativeSpace" presStyleCnt="0"/>
      <dgm:spPr/>
    </dgm:pt>
    <dgm:pt modelId="{3F6494BC-060F-4F1E-AA40-FCDE4914C799}" type="pres">
      <dgm:prSet presAssocID="{07FB662E-2F15-4474-A2B6-1167253B2671}" presName="childText" presStyleLbl="conFgAcc1" presStyleIdx="3" presStyleCnt="5">
        <dgm:presLayoutVars>
          <dgm:bulletEnabled val="1"/>
        </dgm:presLayoutVars>
      </dgm:prSet>
      <dgm:spPr/>
    </dgm:pt>
    <dgm:pt modelId="{979792C2-CC9C-44C2-84C5-1A810D221807}" type="pres">
      <dgm:prSet presAssocID="{8759ECBF-2F20-40A4-B25B-E3D895D6E748}" presName="spaceBetweenRectangles" presStyleCnt="0"/>
      <dgm:spPr/>
    </dgm:pt>
    <dgm:pt modelId="{ED67ACB6-7541-41BE-BCEE-079791AF99F5}" type="pres">
      <dgm:prSet presAssocID="{572B7DFF-F528-42E2-9233-A0DED6A42387}" presName="parentLin" presStyleCnt="0"/>
      <dgm:spPr/>
    </dgm:pt>
    <dgm:pt modelId="{EDF2520A-388A-4371-AE43-01949896C4D8}" type="pres">
      <dgm:prSet presAssocID="{572B7DFF-F528-42E2-9233-A0DED6A42387}" presName="parentLeftMargin" presStyleLbl="node1" presStyleIdx="3" presStyleCnt="5"/>
      <dgm:spPr/>
    </dgm:pt>
    <dgm:pt modelId="{308DAB9D-2A78-4098-B5AD-57AF33AA5081}" type="pres">
      <dgm:prSet presAssocID="{572B7DFF-F528-42E2-9233-A0DED6A42387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3ECBFF90-F107-4F85-BE44-204BD017FB81}" type="pres">
      <dgm:prSet presAssocID="{572B7DFF-F528-42E2-9233-A0DED6A42387}" presName="negativeSpace" presStyleCnt="0"/>
      <dgm:spPr/>
    </dgm:pt>
    <dgm:pt modelId="{387191C4-6FB2-4FDB-A5C6-942908028AC0}" type="pres">
      <dgm:prSet presAssocID="{572B7DFF-F528-42E2-9233-A0DED6A42387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9DC5D14-22D0-4257-9C9F-CC33EBCEFB02}" type="presOf" srcId="{07FB662E-2F15-4474-A2B6-1167253B2671}" destId="{7E397B76-C0D2-43DF-A465-5B20B6376D2B}" srcOrd="1" destOrd="0" presId="urn:microsoft.com/office/officeart/2005/8/layout/list1"/>
    <dgm:cxn modelId="{5349A41A-9196-4A18-95FE-E6D9A87F1367}" type="presOf" srcId="{572B7DFF-F528-42E2-9233-A0DED6A42387}" destId="{EDF2520A-388A-4371-AE43-01949896C4D8}" srcOrd="0" destOrd="0" presId="urn:microsoft.com/office/officeart/2005/8/layout/list1"/>
    <dgm:cxn modelId="{74244732-8AE6-4813-95CE-2CD90C69DB04}" type="presOf" srcId="{52E446DE-F012-47EF-8AC1-CC0FA47E4C6C}" destId="{B12B7E16-465A-451B-9190-21F3A287C6B6}" srcOrd="0" destOrd="0" presId="urn:microsoft.com/office/officeart/2005/8/layout/list1"/>
    <dgm:cxn modelId="{CBAA6A34-B8D4-44E3-B94D-E81B5DB9E1B1}" srcId="{38705B94-463C-430B-B9F5-0BF8D2455BEB}" destId="{07FB662E-2F15-4474-A2B6-1167253B2671}" srcOrd="3" destOrd="0" parTransId="{6156CDC2-356D-4D93-81C5-98E627C45537}" sibTransId="{8759ECBF-2F20-40A4-B25B-E3D895D6E748}"/>
    <dgm:cxn modelId="{DB067838-B266-439A-9202-11D2112B0659}" type="presOf" srcId="{CFCF9C58-ED9F-4216-8F66-EE24ACF0FF84}" destId="{8650FCBF-84B1-45B0-9640-CD0E16CCF527}" srcOrd="1" destOrd="0" presId="urn:microsoft.com/office/officeart/2005/8/layout/list1"/>
    <dgm:cxn modelId="{1866D96F-7229-47EC-95D9-9FD7FB4607A4}" type="presOf" srcId="{302873FF-7D64-4E5F-BCFA-9DBF430F5145}" destId="{068F729A-B611-4940-8FD1-218E9FB9B178}" srcOrd="0" destOrd="0" presId="urn:microsoft.com/office/officeart/2005/8/layout/list1"/>
    <dgm:cxn modelId="{05FF9B72-20EC-4916-AF82-4418D9FBAD1C}" type="presOf" srcId="{572B7DFF-F528-42E2-9233-A0DED6A42387}" destId="{308DAB9D-2A78-4098-B5AD-57AF33AA5081}" srcOrd="1" destOrd="0" presId="urn:microsoft.com/office/officeart/2005/8/layout/list1"/>
    <dgm:cxn modelId="{66D91F58-2F60-4720-8CCB-F27D4B1C9FBC}" srcId="{38705B94-463C-430B-B9F5-0BF8D2455BEB}" destId="{CFCF9C58-ED9F-4216-8F66-EE24ACF0FF84}" srcOrd="1" destOrd="0" parTransId="{BCF3D47F-8315-495C-B731-34A25EE0144E}" sibTransId="{9B111603-4E50-4FAD-B679-E7554287C9A8}"/>
    <dgm:cxn modelId="{42F3F18B-41A1-4B34-8501-51BA998E26A2}" srcId="{38705B94-463C-430B-B9F5-0BF8D2455BEB}" destId="{572B7DFF-F528-42E2-9233-A0DED6A42387}" srcOrd="4" destOrd="0" parTransId="{73115CEE-8CB6-4FD7-95E4-B5E9CF4BE90D}" sibTransId="{C1A8CAD0-A1FE-4EEA-91DA-7211DAE00DD2}"/>
    <dgm:cxn modelId="{93D2548E-F51D-47F1-B265-C74C529CA958}" srcId="{38705B94-463C-430B-B9F5-0BF8D2455BEB}" destId="{52E446DE-F012-47EF-8AC1-CC0FA47E4C6C}" srcOrd="0" destOrd="0" parTransId="{5E811B6B-5A6F-4BA8-855F-270E5E79A0A4}" sibTransId="{735A5CCE-0A06-46A6-8BDB-086D658707AF}"/>
    <dgm:cxn modelId="{737B96B4-001D-488C-AA8C-C141EEB2E990}" type="presOf" srcId="{CFCF9C58-ED9F-4216-8F66-EE24ACF0FF84}" destId="{7373A886-4BAD-4BB8-9CC1-FD2D4F5FEF7B}" srcOrd="0" destOrd="0" presId="urn:microsoft.com/office/officeart/2005/8/layout/list1"/>
    <dgm:cxn modelId="{99E900D2-3687-4AEF-B451-B92CFD1136AF}" srcId="{38705B94-463C-430B-B9F5-0BF8D2455BEB}" destId="{302873FF-7D64-4E5F-BCFA-9DBF430F5145}" srcOrd="2" destOrd="0" parTransId="{87E9A5EB-4829-4F7C-8B81-C346392FD93F}" sibTransId="{3A68A686-09CA-4CEB-A791-276882B14815}"/>
    <dgm:cxn modelId="{AC23F8DE-A98B-415B-AD36-7B4A400F446A}" type="presOf" srcId="{52E446DE-F012-47EF-8AC1-CC0FA47E4C6C}" destId="{49A8E269-F135-47AA-BE43-C2628B81A5C2}" srcOrd="1" destOrd="0" presId="urn:microsoft.com/office/officeart/2005/8/layout/list1"/>
    <dgm:cxn modelId="{12B09CEB-EEEB-4706-9146-3A2115BCED8E}" type="presOf" srcId="{07FB662E-2F15-4474-A2B6-1167253B2671}" destId="{1A004817-5813-4A61-BF9A-D0B90EBD348F}" srcOrd="0" destOrd="0" presId="urn:microsoft.com/office/officeart/2005/8/layout/list1"/>
    <dgm:cxn modelId="{03CCBEF7-C06F-4F2B-B7A7-827D02D76966}" type="presOf" srcId="{302873FF-7D64-4E5F-BCFA-9DBF430F5145}" destId="{CC7168F7-0002-4F23-BD8E-90A9CEEDEA51}" srcOrd="1" destOrd="0" presId="urn:microsoft.com/office/officeart/2005/8/layout/list1"/>
    <dgm:cxn modelId="{2FD45CFC-6AAA-47DD-8F21-CA2E4F87DBF1}" type="presOf" srcId="{38705B94-463C-430B-B9F5-0BF8D2455BEB}" destId="{76347C0D-2C1F-4ED4-9F37-1D08407B1B59}" srcOrd="0" destOrd="0" presId="urn:microsoft.com/office/officeart/2005/8/layout/list1"/>
    <dgm:cxn modelId="{F8452791-78ED-4C12-9AC6-7E0D3E0003D6}" type="presParOf" srcId="{76347C0D-2C1F-4ED4-9F37-1D08407B1B59}" destId="{5B0D0309-7641-49C7-9976-547A6EB8A68C}" srcOrd="0" destOrd="0" presId="urn:microsoft.com/office/officeart/2005/8/layout/list1"/>
    <dgm:cxn modelId="{AB52635B-8160-4A4B-BD98-E0AC2F9C7A4D}" type="presParOf" srcId="{5B0D0309-7641-49C7-9976-547A6EB8A68C}" destId="{B12B7E16-465A-451B-9190-21F3A287C6B6}" srcOrd="0" destOrd="0" presId="urn:microsoft.com/office/officeart/2005/8/layout/list1"/>
    <dgm:cxn modelId="{EA376289-D50D-4905-A737-107D18155F92}" type="presParOf" srcId="{5B0D0309-7641-49C7-9976-547A6EB8A68C}" destId="{49A8E269-F135-47AA-BE43-C2628B81A5C2}" srcOrd="1" destOrd="0" presId="urn:microsoft.com/office/officeart/2005/8/layout/list1"/>
    <dgm:cxn modelId="{19F6A784-998E-484E-A45D-C4F249A46A49}" type="presParOf" srcId="{76347C0D-2C1F-4ED4-9F37-1D08407B1B59}" destId="{5C43C6A5-373F-4898-B03A-E2BEC63D5711}" srcOrd="1" destOrd="0" presId="urn:microsoft.com/office/officeart/2005/8/layout/list1"/>
    <dgm:cxn modelId="{6DF9BC37-DDB7-4853-A05D-34F72533E817}" type="presParOf" srcId="{76347C0D-2C1F-4ED4-9F37-1D08407B1B59}" destId="{7C1CA8ED-F531-45CC-94E0-EAE58CE45A4D}" srcOrd="2" destOrd="0" presId="urn:microsoft.com/office/officeart/2005/8/layout/list1"/>
    <dgm:cxn modelId="{DB312AAE-3512-4C25-ADAD-3067479059F8}" type="presParOf" srcId="{76347C0D-2C1F-4ED4-9F37-1D08407B1B59}" destId="{16FCBF8F-3D89-418B-8985-8EE516BF7970}" srcOrd="3" destOrd="0" presId="urn:microsoft.com/office/officeart/2005/8/layout/list1"/>
    <dgm:cxn modelId="{137933AD-4277-4ED8-8F82-218D2CB15D49}" type="presParOf" srcId="{76347C0D-2C1F-4ED4-9F37-1D08407B1B59}" destId="{BE50A51B-50B5-48E2-AED5-1CD34759D1E7}" srcOrd="4" destOrd="0" presId="urn:microsoft.com/office/officeart/2005/8/layout/list1"/>
    <dgm:cxn modelId="{8E318491-54D8-4C1D-8FA5-CD73E7EA077C}" type="presParOf" srcId="{BE50A51B-50B5-48E2-AED5-1CD34759D1E7}" destId="{7373A886-4BAD-4BB8-9CC1-FD2D4F5FEF7B}" srcOrd="0" destOrd="0" presId="urn:microsoft.com/office/officeart/2005/8/layout/list1"/>
    <dgm:cxn modelId="{99E7713F-3A63-46BE-95A9-13D0321E74E1}" type="presParOf" srcId="{BE50A51B-50B5-48E2-AED5-1CD34759D1E7}" destId="{8650FCBF-84B1-45B0-9640-CD0E16CCF527}" srcOrd="1" destOrd="0" presId="urn:microsoft.com/office/officeart/2005/8/layout/list1"/>
    <dgm:cxn modelId="{8A577659-D93C-4B25-BD6F-635DCDCC7EAF}" type="presParOf" srcId="{76347C0D-2C1F-4ED4-9F37-1D08407B1B59}" destId="{BB948511-8980-47EB-8D4F-667AB45BD7B3}" srcOrd="5" destOrd="0" presId="urn:microsoft.com/office/officeart/2005/8/layout/list1"/>
    <dgm:cxn modelId="{94628D88-4042-4033-B97B-71732F88C51B}" type="presParOf" srcId="{76347C0D-2C1F-4ED4-9F37-1D08407B1B59}" destId="{D668704A-2DE0-4798-8FAD-CE635A933E4B}" srcOrd="6" destOrd="0" presId="urn:microsoft.com/office/officeart/2005/8/layout/list1"/>
    <dgm:cxn modelId="{E2AAA8E8-CDC8-4D53-9227-EB5E8B89A01C}" type="presParOf" srcId="{76347C0D-2C1F-4ED4-9F37-1D08407B1B59}" destId="{FB5D14C0-281E-4EF5-9A49-7FBCA0D571D5}" srcOrd="7" destOrd="0" presId="urn:microsoft.com/office/officeart/2005/8/layout/list1"/>
    <dgm:cxn modelId="{05E7BEB8-9810-40D9-B493-D1870AA2690A}" type="presParOf" srcId="{76347C0D-2C1F-4ED4-9F37-1D08407B1B59}" destId="{579CA45E-D3E8-4C63-95FB-AC695288B2D8}" srcOrd="8" destOrd="0" presId="urn:microsoft.com/office/officeart/2005/8/layout/list1"/>
    <dgm:cxn modelId="{AE5AAC20-3092-40A1-9477-48710A348D40}" type="presParOf" srcId="{579CA45E-D3E8-4C63-95FB-AC695288B2D8}" destId="{068F729A-B611-4940-8FD1-218E9FB9B178}" srcOrd="0" destOrd="0" presId="urn:microsoft.com/office/officeart/2005/8/layout/list1"/>
    <dgm:cxn modelId="{1A28E950-FE7D-410C-BC39-2396B1BBB962}" type="presParOf" srcId="{579CA45E-D3E8-4C63-95FB-AC695288B2D8}" destId="{CC7168F7-0002-4F23-BD8E-90A9CEEDEA51}" srcOrd="1" destOrd="0" presId="urn:microsoft.com/office/officeart/2005/8/layout/list1"/>
    <dgm:cxn modelId="{3B8297EA-ADCE-4799-8A82-12503ED1D775}" type="presParOf" srcId="{76347C0D-2C1F-4ED4-9F37-1D08407B1B59}" destId="{F9C5E2DF-B23A-47EB-8A30-39B71AC4446B}" srcOrd="9" destOrd="0" presId="urn:microsoft.com/office/officeart/2005/8/layout/list1"/>
    <dgm:cxn modelId="{7C018563-84D9-44F5-9663-805ED08517FB}" type="presParOf" srcId="{76347C0D-2C1F-4ED4-9F37-1D08407B1B59}" destId="{D4A56B01-C763-4418-8AC2-DD8073AE8E5C}" srcOrd="10" destOrd="0" presId="urn:microsoft.com/office/officeart/2005/8/layout/list1"/>
    <dgm:cxn modelId="{18F403CF-0150-42D4-8A0A-574473BE1EC3}" type="presParOf" srcId="{76347C0D-2C1F-4ED4-9F37-1D08407B1B59}" destId="{6611C144-8F34-48CE-859E-52F51625512A}" srcOrd="11" destOrd="0" presId="urn:microsoft.com/office/officeart/2005/8/layout/list1"/>
    <dgm:cxn modelId="{7F64623E-A868-4E03-B656-318646943076}" type="presParOf" srcId="{76347C0D-2C1F-4ED4-9F37-1D08407B1B59}" destId="{962FD1B0-8364-4D4F-A5DA-8F2C8FA6A106}" srcOrd="12" destOrd="0" presId="urn:microsoft.com/office/officeart/2005/8/layout/list1"/>
    <dgm:cxn modelId="{E5100522-6AF8-4FED-BA7A-C8CA0E1ACC62}" type="presParOf" srcId="{962FD1B0-8364-4D4F-A5DA-8F2C8FA6A106}" destId="{1A004817-5813-4A61-BF9A-D0B90EBD348F}" srcOrd="0" destOrd="0" presId="urn:microsoft.com/office/officeart/2005/8/layout/list1"/>
    <dgm:cxn modelId="{AD5582CA-3EB2-46D5-BF6B-56E75AEA1D77}" type="presParOf" srcId="{962FD1B0-8364-4D4F-A5DA-8F2C8FA6A106}" destId="{7E397B76-C0D2-43DF-A465-5B20B6376D2B}" srcOrd="1" destOrd="0" presId="urn:microsoft.com/office/officeart/2005/8/layout/list1"/>
    <dgm:cxn modelId="{A6EE0E45-92EC-4E2C-8F90-C57AF210C59E}" type="presParOf" srcId="{76347C0D-2C1F-4ED4-9F37-1D08407B1B59}" destId="{EA33B43A-59DB-4FAC-9059-09CF5BED5E95}" srcOrd="13" destOrd="0" presId="urn:microsoft.com/office/officeart/2005/8/layout/list1"/>
    <dgm:cxn modelId="{1FCC6C32-BB56-47D8-89C9-745AA4DDF855}" type="presParOf" srcId="{76347C0D-2C1F-4ED4-9F37-1D08407B1B59}" destId="{3F6494BC-060F-4F1E-AA40-FCDE4914C799}" srcOrd="14" destOrd="0" presId="urn:microsoft.com/office/officeart/2005/8/layout/list1"/>
    <dgm:cxn modelId="{90B6ADFA-DBFF-41BA-8D42-B6FF8400B05A}" type="presParOf" srcId="{76347C0D-2C1F-4ED4-9F37-1D08407B1B59}" destId="{979792C2-CC9C-44C2-84C5-1A810D221807}" srcOrd="15" destOrd="0" presId="urn:microsoft.com/office/officeart/2005/8/layout/list1"/>
    <dgm:cxn modelId="{625E64C4-2002-471D-BB57-8899A15D93BA}" type="presParOf" srcId="{76347C0D-2C1F-4ED4-9F37-1D08407B1B59}" destId="{ED67ACB6-7541-41BE-BCEE-079791AF99F5}" srcOrd="16" destOrd="0" presId="urn:microsoft.com/office/officeart/2005/8/layout/list1"/>
    <dgm:cxn modelId="{F577BC03-38DF-4DFB-A984-B9288C1C59B1}" type="presParOf" srcId="{ED67ACB6-7541-41BE-BCEE-079791AF99F5}" destId="{EDF2520A-388A-4371-AE43-01949896C4D8}" srcOrd="0" destOrd="0" presId="urn:microsoft.com/office/officeart/2005/8/layout/list1"/>
    <dgm:cxn modelId="{F4E6567B-B6BB-40F9-BE1C-B7ACA1DE593A}" type="presParOf" srcId="{ED67ACB6-7541-41BE-BCEE-079791AF99F5}" destId="{308DAB9D-2A78-4098-B5AD-57AF33AA5081}" srcOrd="1" destOrd="0" presId="urn:microsoft.com/office/officeart/2005/8/layout/list1"/>
    <dgm:cxn modelId="{CDAA4CE7-847D-4DD3-B53B-62C8ED8368A4}" type="presParOf" srcId="{76347C0D-2C1F-4ED4-9F37-1D08407B1B59}" destId="{3ECBFF90-F107-4F85-BE44-204BD017FB81}" srcOrd="17" destOrd="0" presId="urn:microsoft.com/office/officeart/2005/8/layout/list1"/>
    <dgm:cxn modelId="{F2A28E29-503B-4E0B-BCE2-15C189A563E3}" type="presParOf" srcId="{76347C0D-2C1F-4ED4-9F37-1D08407B1B59}" destId="{387191C4-6FB2-4FDB-A5C6-942908028AC0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4ED31F4-ED1B-4C56-8937-575E81188FBE}" type="doc">
      <dgm:prSet loTypeId="urn:microsoft.com/office/officeart/2008/layout/RadialCluster" loCatId="cycle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AB01DF7-C484-46C3-8FAB-C8559BC3E204}">
      <dgm:prSet phldrT="[Text]" custT="1"/>
      <dgm:spPr/>
      <dgm:t>
        <a:bodyPr/>
        <a:lstStyle/>
        <a:p>
          <a:r>
            <a:rPr lang="en-IN" sz="2000" dirty="0"/>
            <a:t>Scalability &amp; Performance</a:t>
          </a:r>
          <a:endParaRPr lang="en-US" sz="2000" dirty="0"/>
        </a:p>
      </dgm:t>
    </dgm:pt>
    <dgm:pt modelId="{2A2C85E3-4C25-4EAC-9279-3292854BF228}" type="parTrans" cxnId="{F76D02F0-4974-4205-95D7-D76474EE5ABC}">
      <dgm:prSet/>
      <dgm:spPr/>
      <dgm:t>
        <a:bodyPr/>
        <a:lstStyle/>
        <a:p>
          <a:endParaRPr lang="en-US"/>
        </a:p>
      </dgm:t>
    </dgm:pt>
    <dgm:pt modelId="{28A1289A-0AE8-4100-BA29-78B6D10CE1C5}" type="sibTrans" cxnId="{F76D02F0-4974-4205-95D7-D76474EE5ABC}">
      <dgm:prSet/>
      <dgm:spPr/>
      <dgm:t>
        <a:bodyPr/>
        <a:lstStyle/>
        <a:p>
          <a:endParaRPr lang="en-US"/>
        </a:p>
      </dgm:t>
    </dgm:pt>
    <dgm:pt modelId="{306C1B1C-CE7A-4282-9ED3-DD62C28C744A}">
      <dgm:prSet phldrT="[Text]" custT="1"/>
      <dgm:spPr/>
      <dgm:t>
        <a:bodyPr/>
        <a:lstStyle/>
        <a:p>
          <a:r>
            <a:rPr lang="en-IN" sz="2400" dirty="0"/>
            <a:t>Online component: lookup similar things for the user’s purchase ratings</a:t>
          </a:r>
          <a:endParaRPr lang="en-US" sz="2400" dirty="0"/>
        </a:p>
      </dgm:t>
    </dgm:pt>
    <dgm:pt modelId="{53B89BE8-9D2E-4664-AECF-C5AF98160944}" type="parTrans" cxnId="{D1DDD7B6-71A9-4793-B57E-EECCFF675ED2}">
      <dgm:prSet/>
      <dgm:spPr/>
      <dgm:t>
        <a:bodyPr/>
        <a:lstStyle/>
        <a:p>
          <a:endParaRPr lang="en-US"/>
        </a:p>
      </dgm:t>
    </dgm:pt>
    <dgm:pt modelId="{F754B16D-4C2D-4D1F-B865-D7030E77D9F0}" type="sibTrans" cxnId="{D1DDD7B6-71A9-4793-B57E-EECCFF675ED2}">
      <dgm:prSet/>
      <dgm:spPr/>
      <dgm:t>
        <a:bodyPr/>
        <a:lstStyle/>
        <a:p>
          <a:endParaRPr lang="en-US"/>
        </a:p>
      </dgm:t>
    </dgm:pt>
    <dgm:pt modelId="{397B550D-0878-42C2-9130-1B1D2E9E1926}">
      <dgm:prSet phldrT="[Text]" custT="1"/>
      <dgm:spPr/>
      <dgm:t>
        <a:bodyPr/>
        <a:lstStyle/>
        <a:p>
          <a:r>
            <a:rPr lang="en-IN" sz="2400" dirty="0"/>
            <a:t>Dependent only on how many tiles the user has purchased or rated</a:t>
          </a:r>
          <a:endParaRPr lang="en-US" sz="2400" dirty="0"/>
        </a:p>
      </dgm:t>
    </dgm:pt>
    <dgm:pt modelId="{70329619-5908-44A9-BF6D-43B30BD4BF9B}" type="parTrans" cxnId="{EA3FEAB4-000D-4E8E-88ED-542A241D5F5D}">
      <dgm:prSet/>
      <dgm:spPr/>
      <dgm:t>
        <a:bodyPr/>
        <a:lstStyle/>
        <a:p>
          <a:endParaRPr lang="en-US"/>
        </a:p>
      </dgm:t>
    </dgm:pt>
    <dgm:pt modelId="{FE4A894F-9A3E-41AA-9C4B-3E6E8E3D6C39}" type="sibTrans" cxnId="{EA3FEAB4-000D-4E8E-88ED-542A241D5F5D}">
      <dgm:prSet/>
      <dgm:spPr/>
      <dgm:t>
        <a:bodyPr/>
        <a:lstStyle/>
        <a:p>
          <a:endParaRPr lang="en-US"/>
        </a:p>
      </dgm:t>
    </dgm:pt>
    <dgm:pt modelId="{8E31E0E3-C6E1-45CC-9F37-972B5CCD708A}">
      <dgm:prSet phldrT="[Text]" custT="1"/>
      <dgm:spPr/>
      <dgm:t>
        <a:bodyPr/>
        <a:lstStyle/>
        <a:p>
          <a:r>
            <a:rPr lang="en-IN" sz="2400" dirty="0"/>
            <a:t>Computation-expensive, however similar- item table is computed offline</a:t>
          </a:r>
          <a:endParaRPr lang="en-US" sz="2400" dirty="0"/>
        </a:p>
      </dgm:t>
    </dgm:pt>
    <dgm:pt modelId="{D4D04E44-D75B-4AFA-A464-0CD6CDC600A8}" type="parTrans" cxnId="{31C2BEEB-36FF-404D-972C-7C4E4A2B943E}">
      <dgm:prSet/>
      <dgm:spPr/>
      <dgm:t>
        <a:bodyPr/>
        <a:lstStyle/>
        <a:p>
          <a:endParaRPr lang="en-US"/>
        </a:p>
      </dgm:t>
    </dgm:pt>
    <dgm:pt modelId="{1E5107E7-68A0-4932-9630-3A653D7CF699}" type="sibTrans" cxnId="{31C2BEEB-36FF-404D-972C-7C4E4A2B943E}">
      <dgm:prSet/>
      <dgm:spPr/>
      <dgm:t>
        <a:bodyPr/>
        <a:lstStyle/>
        <a:p>
          <a:endParaRPr lang="en-US"/>
        </a:p>
      </dgm:t>
    </dgm:pt>
    <dgm:pt modelId="{2894686A-A2DA-4196-8114-35A1FC5E8F0A}" type="pres">
      <dgm:prSet presAssocID="{74ED31F4-ED1B-4C56-8937-575E81188FBE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6B49F74B-B0B5-4EA4-AB7B-8DA248D71595}" type="pres">
      <dgm:prSet presAssocID="{1AB01DF7-C484-46C3-8FAB-C8559BC3E204}" presName="singleCycle" presStyleCnt="0"/>
      <dgm:spPr/>
    </dgm:pt>
    <dgm:pt modelId="{8F107F03-C582-4601-B00A-2FDAE2109776}" type="pres">
      <dgm:prSet presAssocID="{1AB01DF7-C484-46C3-8FAB-C8559BC3E204}" presName="singleCenter" presStyleLbl="node1" presStyleIdx="0" presStyleCnt="4" custScaleX="165011" custLinFactNeighborX="1132" custLinFactNeighborY="-1415">
        <dgm:presLayoutVars>
          <dgm:chMax val="7"/>
          <dgm:chPref val="7"/>
        </dgm:presLayoutVars>
      </dgm:prSet>
      <dgm:spPr/>
    </dgm:pt>
    <dgm:pt modelId="{7BFDC9B6-C41A-4390-8B8A-D26EE4AF4BC9}" type="pres">
      <dgm:prSet presAssocID="{53B89BE8-9D2E-4664-AECF-C5AF98160944}" presName="Name56" presStyleLbl="parChTrans1D2" presStyleIdx="0" presStyleCnt="3"/>
      <dgm:spPr/>
    </dgm:pt>
    <dgm:pt modelId="{85F9DFA5-B20F-4FB4-A21C-0530B64D6D1F}" type="pres">
      <dgm:prSet presAssocID="{306C1B1C-CE7A-4282-9ED3-DD62C28C744A}" presName="text0" presStyleLbl="node1" presStyleIdx="1" presStyleCnt="4" custScaleX="284215" custScaleY="155516" custRadScaleRad="98868" custRadScaleInc="212">
        <dgm:presLayoutVars>
          <dgm:bulletEnabled val="1"/>
        </dgm:presLayoutVars>
      </dgm:prSet>
      <dgm:spPr/>
    </dgm:pt>
    <dgm:pt modelId="{0FF9FADB-9DEE-4A12-B4EE-E2832C4D320A}" type="pres">
      <dgm:prSet presAssocID="{70329619-5908-44A9-BF6D-43B30BD4BF9B}" presName="Name56" presStyleLbl="parChTrans1D2" presStyleIdx="1" presStyleCnt="3"/>
      <dgm:spPr/>
    </dgm:pt>
    <dgm:pt modelId="{4D662A2A-DCA1-4B29-A881-354928B5DDBD}" type="pres">
      <dgm:prSet presAssocID="{397B550D-0878-42C2-9130-1B1D2E9E1926}" presName="text0" presStyleLbl="node1" presStyleIdx="2" presStyleCnt="4" custScaleX="263787" custScaleY="170892" custRadScaleRad="131349" custRadScaleInc="-23579">
        <dgm:presLayoutVars>
          <dgm:bulletEnabled val="1"/>
        </dgm:presLayoutVars>
      </dgm:prSet>
      <dgm:spPr/>
    </dgm:pt>
    <dgm:pt modelId="{45CCFAA3-A050-46AB-8A26-4D3837E14895}" type="pres">
      <dgm:prSet presAssocID="{D4D04E44-D75B-4AFA-A464-0CD6CDC600A8}" presName="Name56" presStyleLbl="parChTrans1D2" presStyleIdx="2" presStyleCnt="3"/>
      <dgm:spPr/>
    </dgm:pt>
    <dgm:pt modelId="{9FCAD16F-4698-4936-ADF6-95EFE44FF558}" type="pres">
      <dgm:prSet presAssocID="{8E31E0E3-C6E1-45CC-9F37-972B5CCD708A}" presName="text0" presStyleLbl="node1" presStyleIdx="3" presStyleCnt="4" custScaleX="278247" custScaleY="163147" custRadScaleRad="134619" custRadScaleInc="24235">
        <dgm:presLayoutVars>
          <dgm:bulletEnabled val="1"/>
        </dgm:presLayoutVars>
      </dgm:prSet>
      <dgm:spPr/>
    </dgm:pt>
  </dgm:ptLst>
  <dgm:cxnLst>
    <dgm:cxn modelId="{10794214-D3A8-4927-A916-59F4C70E1147}" type="presOf" srcId="{D4D04E44-D75B-4AFA-A464-0CD6CDC600A8}" destId="{45CCFAA3-A050-46AB-8A26-4D3837E14895}" srcOrd="0" destOrd="0" presId="urn:microsoft.com/office/officeart/2008/layout/RadialCluster"/>
    <dgm:cxn modelId="{27BAD086-9EB5-494A-8892-96CFAC2028F4}" type="presOf" srcId="{1AB01DF7-C484-46C3-8FAB-C8559BC3E204}" destId="{8F107F03-C582-4601-B00A-2FDAE2109776}" srcOrd="0" destOrd="0" presId="urn:microsoft.com/office/officeart/2008/layout/RadialCluster"/>
    <dgm:cxn modelId="{FCBB4788-2FB6-4618-8B20-EEE40CBAD839}" type="presOf" srcId="{70329619-5908-44A9-BF6D-43B30BD4BF9B}" destId="{0FF9FADB-9DEE-4A12-B4EE-E2832C4D320A}" srcOrd="0" destOrd="0" presId="urn:microsoft.com/office/officeart/2008/layout/RadialCluster"/>
    <dgm:cxn modelId="{C232598C-BB9D-4DA2-A124-2CC5AC3CAFEA}" type="presOf" srcId="{74ED31F4-ED1B-4C56-8937-575E81188FBE}" destId="{2894686A-A2DA-4196-8114-35A1FC5E8F0A}" srcOrd="0" destOrd="0" presId="urn:microsoft.com/office/officeart/2008/layout/RadialCluster"/>
    <dgm:cxn modelId="{EA3FEAB4-000D-4E8E-88ED-542A241D5F5D}" srcId="{1AB01DF7-C484-46C3-8FAB-C8559BC3E204}" destId="{397B550D-0878-42C2-9130-1B1D2E9E1926}" srcOrd="1" destOrd="0" parTransId="{70329619-5908-44A9-BF6D-43B30BD4BF9B}" sibTransId="{FE4A894F-9A3E-41AA-9C4B-3E6E8E3D6C39}"/>
    <dgm:cxn modelId="{D1DDD7B6-71A9-4793-B57E-EECCFF675ED2}" srcId="{1AB01DF7-C484-46C3-8FAB-C8559BC3E204}" destId="{306C1B1C-CE7A-4282-9ED3-DD62C28C744A}" srcOrd="0" destOrd="0" parTransId="{53B89BE8-9D2E-4664-AECF-C5AF98160944}" sibTransId="{F754B16D-4C2D-4D1F-B865-D7030E77D9F0}"/>
    <dgm:cxn modelId="{9D3830D1-51F0-48A7-A81A-8F2C8C4140AD}" type="presOf" srcId="{397B550D-0878-42C2-9130-1B1D2E9E1926}" destId="{4D662A2A-DCA1-4B29-A881-354928B5DDBD}" srcOrd="0" destOrd="0" presId="urn:microsoft.com/office/officeart/2008/layout/RadialCluster"/>
    <dgm:cxn modelId="{31C2BEEB-36FF-404D-972C-7C4E4A2B943E}" srcId="{1AB01DF7-C484-46C3-8FAB-C8559BC3E204}" destId="{8E31E0E3-C6E1-45CC-9F37-972B5CCD708A}" srcOrd="2" destOrd="0" parTransId="{D4D04E44-D75B-4AFA-A464-0CD6CDC600A8}" sibTransId="{1E5107E7-68A0-4932-9630-3A653D7CF699}"/>
    <dgm:cxn modelId="{F76D02F0-4974-4205-95D7-D76474EE5ABC}" srcId="{74ED31F4-ED1B-4C56-8937-575E81188FBE}" destId="{1AB01DF7-C484-46C3-8FAB-C8559BC3E204}" srcOrd="0" destOrd="0" parTransId="{2A2C85E3-4C25-4EAC-9279-3292854BF228}" sibTransId="{28A1289A-0AE8-4100-BA29-78B6D10CE1C5}"/>
    <dgm:cxn modelId="{78FE57F8-5796-4C8F-BAF1-3F1209F6BFA2}" type="presOf" srcId="{8E31E0E3-C6E1-45CC-9F37-972B5CCD708A}" destId="{9FCAD16F-4698-4936-ADF6-95EFE44FF558}" srcOrd="0" destOrd="0" presId="urn:microsoft.com/office/officeart/2008/layout/RadialCluster"/>
    <dgm:cxn modelId="{023CA9F8-2F2D-49F0-A4F6-EBCE1B91AFE9}" type="presOf" srcId="{53B89BE8-9D2E-4664-AECF-C5AF98160944}" destId="{7BFDC9B6-C41A-4390-8B8A-D26EE4AF4BC9}" srcOrd="0" destOrd="0" presId="urn:microsoft.com/office/officeart/2008/layout/RadialCluster"/>
    <dgm:cxn modelId="{FEA106FE-4875-42F1-93D5-6A662A3A5A27}" type="presOf" srcId="{306C1B1C-CE7A-4282-9ED3-DD62C28C744A}" destId="{85F9DFA5-B20F-4FB4-A21C-0530B64D6D1F}" srcOrd="0" destOrd="0" presId="urn:microsoft.com/office/officeart/2008/layout/RadialCluster"/>
    <dgm:cxn modelId="{ED2C888C-E1E1-4B87-95B5-5A6071E1A834}" type="presParOf" srcId="{2894686A-A2DA-4196-8114-35A1FC5E8F0A}" destId="{6B49F74B-B0B5-4EA4-AB7B-8DA248D71595}" srcOrd="0" destOrd="0" presId="urn:microsoft.com/office/officeart/2008/layout/RadialCluster"/>
    <dgm:cxn modelId="{5FB973C1-51AD-4F09-8FBB-AD8F1C3AD810}" type="presParOf" srcId="{6B49F74B-B0B5-4EA4-AB7B-8DA248D71595}" destId="{8F107F03-C582-4601-B00A-2FDAE2109776}" srcOrd="0" destOrd="0" presId="urn:microsoft.com/office/officeart/2008/layout/RadialCluster"/>
    <dgm:cxn modelId="{0013C266-0269-4BCB-9003-B7114BE84414}" type="presParOf" srcId="{6B49F74B-B0B5-4EA4-AB7B-8DA248D71595}" destId="{7BFDC9B6-C41A-4390-8B8A-D26EE4AF4BC9}" srcOrd="1" destOrd="0" presId="urn:microsoft.com/office/officeart/2008/layout/RadialCluster"/>
    <dgm:cxn modelId="{50D9CFEF-A7D9-4DBF-9C90-863A29569DB4}" type="presParOf" srcId="{6B49F74B-B0B5-4EA4-AB7B-8DA248D71595}" destId="{85F9DFA5-B20F-4FB4-A21C-0530B64D6D1F}" srcOrd="2" destOrd="0" presId="urn:microsoft.com/office/officeart/2008/layout/RadialCluster"/>
    <dgm:cxn modelId="{D8567E33-1331-46D1-8D3A-5975B151E8FD}" type="presParOf" srcId="{6B49F74B-B0B5-4EA4-AB7B-8DA248D71595}" destId="{0FF9FADB-9DEE-4A12-B4EE-E2832C4D320A}" srcOrd="3" destOrd="0" presId="urn:microsoft.com/office/officeart/2008/layout/RadialCluster"/>
    <dgm:cxn modelId="{64517902-231A-4018-95CE-D572FC72B4AE}" type="presParOf" srcId="{6B49F74B-B0B5-4EA4-AB7B-8DA248D71595}" destId="{4D662A2A-DCA1-4B29-A881-354928B5DDBD}" srcOrd="4" destOrd="0" presId="urn:microsoft.com/office/officeart/2008/layout/RadialCluster"/>
    <dgm:cxn modelId="{017C459C-BE8A-4E4D-B7D6-07DDF628C07A}" type="presParOf" srcId="{6B49F74B-B0B5-4EA4-AB7B-8DA248D71595}" destId="{45CCFAA3-A050-46AB-8A26-4D3837E14895}" srcOrd="5" destOrd="0" presId="urn:microsoft.com/office/officeart/2008/layout/RadialCluster"/>
    <dgm:cxn modelId="{4E8BB753-DDB2-41FA-9BEF-3CFDCD07F005}" type="presParOf" srcId="{6B49F74B-B0B5-4EA4-AB7B-8DA248D71595}" destId="{9FCAD16F-4698-4936-ADF6-95EFE44FF558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93784E-574E-48FD-B993-84A32E07EAEB}">
      <dsp:nvSpPr>
        <dsp:cNvPr id="0" name=""/>
        <dsp:cNvSpPr/>
      </dsp:nvSpPr>
      <dsp:spPr>
        <a:xfrm>
          <a:off x="449965" y="163884"/>
          <a:ext cx="3604259" cy="1126331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902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Rank each item according to how many similar customers purchased it</a:t>
          </a:r>
        </a:p>
      </dsp:txBody>
      <dsp:txXfrm>
        <a:off x="449965" y="163884"/>
        <a:ext cx="3604259" cy="1126331"/>
      </dsp:txXfrm>
    </dsp:sp>
    <dsp:sp modelId="{152DA14D-0789-44C6-8F4C-F6F12CA9B3B9}">
      <dsp:nvSpPr>
        <dsp:cNvPr id="0" name=""/>
        <dsp:cNvSpPr/>
      </dsp:nvSpPr>
      <dsp:spPr>
        <a:xfrm>
          <a:off x="299787" y="1191"/>
          <a:ext cx="788431" cy="1182647"/>
        </a:xfrm>
        <a:prstGeom prst="rect">
          <a:avLst/>
        </a:prstGeom>
        <a:blipFill>
          <a:blip xmlns:r="http://schemas.openxmlformats.org/officeDocument/2006/relationships" r:embed="rId1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FDDCA2-3674-457F-91E0-C04749B02721}">
      <dsp:nvSpPr>
        <dsp:cNvPr id="0" name=""/>
        <dsp:cNvSpPr/>
      </dsp:nvSpPr>
      <dsp:spPr>
        <a:xfrm>
          <a:off x="4328930" y="177917"/>
          <a:ext cx="3499281" cy="109352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0681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Or rated by most</a:t>
          </a:r>
        </a:p>
      </dsp:txBody>
      <dsp:txXfrm>
        <a:off x="4328930" y="177917"/>
        <a:ext cx="3499281" cy="1093525"/>
      </dsp:txXfrm>
    </dsp:sp>
    <dsp:sp modelId="{FF05E6BA-B333-4DD0-B10F-AA5CC8ECF0CC}">
      <dsp:nvSpPr>
        <dsp:cNvPr id="0" name=""/>
        <dsp:cNvSpPr/>
      </dsp:nvSpPr>
      <dsp:spPr>
        <a:xfrm>
          <a:off x="4183127" y="19963"/>
          <a:ext cx="765467" cy="1148201"/>
        </a:xfrm>
        <a:prstGeom prst="rect">
          <a:avLst/>
        </a:prstGeom>
        <a:blipFill>
          <a:blip xmlns:r="http://schemas.openxmlformats.org/officeDocument/2006/relationships"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901B30-92F5-4EE9-8559-B0C24F288D47}">
      <dsp:nvSpPr>
        <dsp:cNvPr id="0" name=""/>
        <dsp:cNvSpPr/>
      </dsp:nvSpPr>
      <dsp:spPr>
        <a:xfrm>
          <a:off x="395288" y="1581809"/>
          <a:ext cx="3604259" cy="1126331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902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Or highest rated</a:t>
          </a:r>
        </a:p>
      </dsp:txBody>
      <dsp:txXfrm>
        <a:off x="395288" y="1581809"/>
        <a:ext cx="3604259" cy="1126331"/>
      </dsp:txXfrm>
    </dsp:sp>
    <dsp:sp modelId="{2507BB5D-655B-4408-A40C-F317A3C55E62}">
      <dsp:nvSpPr>
        <dsp:cNvPr id="0" name=""/>
        <dsp:cNvSpPr/>
      </dsp:nvSpPr>
      <dsp:spPr>
        <a:xfrm>
          <a:off x="245111" y="1419117"/>
          <a:ext cx="788431" cy="1182647"/>
        </a:xfrm>
        <a:prstGeom prst="rect">
          <a:avLst/>
        </a:prstGeom>
        <a:blipFill>
          <a:blip xmlns:r="http://schemas.openxmlformats.org/officeDocument/2006/relationships"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EA7796-9955-4601-BDBD-541121E5FDB0}">
      <dsp:nvSpPr>
        <dsp:cNvPr id="0" name=""/>
        <dsp:cNvSpPr/>
      </dsp:nvSpPr>
      <dsp:spPr>
        <a:xfrm>
          <a:off x="4278628" y="1581809"/>
          <a:ext cx="3604259" cy="1126331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902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Or some other popularity criteria</a:t>
          </a:r>
        </a:p>
      </dsp:txBody>
      <dsp:txXfrm>
        <a:off x="4278628" y="1581809"/>
        <a:ext cx="3604259" cy="1126331"/>
      </dsp:txXfrm>
    </dsp:sp>
    <dsp:sp modelId="{4F39AAF5-FF74-468B-9A00-0B2285A8A59B}">
      <dsp:nvSpPr>
        <dsp:cNvPr id="0" name=""/>
        <dsp:cNvSpPr/>
      </dsp:nvSpPr>
      <dsp:spPr>
        <a:xfrm>
          <a:off x="4128451" y="1419117"/>
          <a:ext cx="788431" cy="1182647"/>
        </a:xfrm>
        <a:prstGeom prst="rect">
          <a:avLst/>
        </a:prstGeom>
        <a:blipFill>
          <a:blip xmlns:r="http://schemas.openxmlformats.org/officeDocument/2006/relationships"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1CA8ED-F531-45CC-94E0-EAE58CE45A4D}">
      <dsp:nvSpPr>
        <dsp:cNvPr id="0" name=""/>
        <dsp:cNvSpPr/>
      </dsp:nvSpPr>
      <dsp:spPr>
        <a:xfrm>
          <a:off x="0" y="352809"/>
          <a:ext cx="105156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A8E269-F135-47AA-BE43-C2628B81A5C2}">
      <dsp:nvSpPr>
        <dsp:cNvPr id="0" name=""/>
        <dsp:cNvSpPr/>
      </dsp:nvSpPr>
      <dsp:spPr>
        <a:xfrm>
          <a:off x="525780" y="72369"/>
          <a:ext cx="736092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1. Randomly sample customers</a:t>
          </a:r>
        </a:p>
      </dsp:txBody>
      <dsp:txXfrm>
        <a:off x="553160" y="99749"/>
        <a:ext cx="7306160" cy="506120"/>
      </dsp:txXfrm>
    </dsp:sp>
    <dsp:sp modelId="{D668704A-2DE0-4798-8FAD-CE635A933E4B}">
      <dsp:nvSpPr>
        <dsp:cNvPr id="0" name=""/>
        <dsp:cNvSpPr/>
      </dsp:nvSpPr>
      <dsp:spPr>
        <a:xfrm>
          <a:off x="0" y="1214649"/>
          <a:ext cx="105156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50FCBF-84B1-45B0-9640-CD0E16CCF527}">
      <dsp:nvSpPr>
        <dsp:cNvPr id="0" name=""/>
        <dsp:cNvSpPr/>
      </dsp:nvSpPr>
      <dsp:spPr>
        <a:xfrm>
          <a:off x="525780" y="934209"/>
          <a:ext cx="736092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2. Discard infrequent buyers</a:t>
          </a:r>
        </a:p>
      </dsp:txBody>
      <dsp:txXfrm>
        <a:off x="553160" y="961589"/>
        <a:ext cx="7306160" cy="506120"/>
      </dsp:txXfrm>
    </dsp:sp>
    <dsp:sp modelId="{D4A56B01-C763-4418-8AC2-DD8073AE8E5C}">
      <dsp:nvSpPr>
        <dsp:cNvPr id="0" name=""/>
        <dsp:cNvSpPr/>
      </dsp:nvSpPr>
      <dsp:spPr>
        <a:xfrm>
          <a:off x="0" y="2076489"/>
          <a:ext cx="105156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7168F7-0002-4F23-BD8E-90A9CEEDEA51}">
      <dsp:nvSpPr>
        <dsp:cNvPr id="0" name=""/>
        <dsp:cNvSpPr/>
      </dsp:nvSpPr>
      <dsp:spPr>
        <a:xfrm>
          <a:off x="525780" y="1796049"/>
          <a:ext cx="736092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3. Discard items that are very popular or very unpopular</a:t>
          </a:r>
        </a:p>
      </dsp:txBody>
      <dsp:txXfrm>
        <a:off x="553160" y="1823429"/>
        <a:ext cx="7306160" cy="506120"/>
      </dsp:txXfrm>
    </dsp:sp>
    <dsp:sp modelId="{3F6494BC-060F-4F1E-AA40-FCDE4914C799}">
      <dsp:nvSpPr>
        <dsp:cNvPr id="0" name=""/>
        <dsp:cNvSpPr/>
      </dsp:nvSpPr>
      <dsp:spPr>
        <a:xfrm>
          <a:off x="0" y="2938329"/>
          <a:ext cx="105156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397B76-C0D2-43DF-A465-5B20B6376D2B}">
      <dsp:nvSpPr>
        <dsp:cNvPr id="0" name=""/>
        <dsp:cNvSpPr/>
      </dsp:nvSpPr>
      <dsp:spPr>
        <a:xfrm>
          <a:off x="525780" y="2657889"/>
          <a:ext cx="736092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4. Clustering can reduce no. of rows</a:t>
          </a:r>
        </a:p>
      </dsp:txBody>
      <dsp:txXfrm>
        <a:off x="553160" y="2685269"/>
        <a:ext cx="7306160" cy="506120"/>
      </dsp:txXfrm>
    </dsp:sp>
    <dsp:sp modelId="{387191C4-6FB2-4FDB-A5C6-942908028AC0}">
      <dsp:nvSpPr>
        <dsp:cNvPr id="0" name=""/>
        <dsp:cNvSpPr/>
      </dsp:nvSpPr>
      <dsp:spPr>
        <a:xfrm>
          <a:off x="0" y="3800169"/>
          <a:ext cx="105156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8DAB9D-2A78-4098-B5AD-57AF33AA5081}">
      <dsp:nvSpPr>
        <dsp:cNvPr id="0" name=""/>
        <dsp:cNvSpPr/>
      </dsp:nvSpPr>
      <dsp:spPr>
        <a:xfrm>
          <a:off x="525780" y="3519729"/>
          <a:ext cx="736092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5. PCA can reduce number of columns</a:t>
          </a:r>
        </a:p>
      </dsp:txBody>
      <dsp:txXfrm>
        <a:off x="553160" y="3547109"/>
        <a:ext cx="7306160" cy="5061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107F03-C582-4601-B00A-2FDAE2109776}">
      <dsp:nvSpPr>
        <dsp:cNvPr id="0" name=""/>
        <dsp:cNvSpPr/>
      </dsp:nvSpPr>
      <dsp:spPr>
        <a:xfrm>
          <a:off x="3408583" y="2434270"/>
          <a:ext cx="2711233" cy="164306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Scalability &amp; Performance</a:t>
          </a:r>
          <a:endParaRPr lang="en-US" sz="2000" kern="1200" dirty="0"/>
        </a:p>
      </dsp:txBody>
      <dsp:txXfrm>
        <a:off x="3488791" y="2514478"/>
        <a:ext cx="2550817" cy="1482646"/>
      </dsp:txXfrm>
    </dsp:sp>
    <dsp:sp modelId="{7BFDC9B6-C41A-4390-8B8A-D26EE4AF4BC9}">
      <dsp:nvSpPr>
        <dsp:cNvPr id="0" name=""/>
        <dsp:cNvSpPr/>
      </dsp:nvSpPr>
      <dsp:spPr>
        <a:xfrm rot="16126826">
          <a:off x="4365206" y="2060800"/>
          <a:ext cx="74710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7107" y="0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F9DFA5-B20F-4FB4-A21C-0530B64D6D1F}">
      <dsp:nvSpPr>
        <dsp:cNvPr id="0" name=""/>
        <dsp:cNvSpPr/>
      </dsp:nvSpPr>
      <dsp:spPr>
        <a:xfrm>
          <a:off x="3148193" y="-24668"/>
          <a:ext cx="3128785" cy="1712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Online component: lookup similar things for the user’s purchase ratings</a:t>
          </a:r>
          <a:endParaRPr lang="en-US" sz="2400" kern="1200" dirty="0"/>
        </a:p>
      </dsp:txBody>
      <dsp:txXfrm>
        <a:off x="3231766" y="58905"/>
        <a:ext cx="2961639" cy="1544854"/>
      </dsp:txXfrm>
    </dsp:sp>
    <dsp:sp modelId="{0FF9FADB-9DEE-4A12-B4EE-E2832C4D320A}">
      <dsp:nvSpPr>
        <dsp:cNvPr id="0" name=""/>
        <dsp:cNvSpPr/>
      </dsp:nvSpPr>
      <dsp:spPr>
        <a:xfrm rot="1043996">
          <a:off x="6112365" y="3729319"/>
          <a:ext cx="32568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25681" y="0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662A2A-DCA1-4B29-A881-354928B5DDBD}">
      <dsp:nvSpPr>
        <dsp:cNvPr id="0" name=""/>
        <dsp:cNvSpPr/>
      </dsp:nvSpPr>
      <dsp:spPr>
        <a:xfrm>
          <a:off x="6430595" y="3292393"/>
          <a:ext cx="2903903" cy="188126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Dependent only on how many tiles the user has purchased or rated</a:t>
          </a:r>
          <a:endParaRPr lang="en-US" sz="2400" kern="1200" dirty="0"/>
        </a:p>
      </dsp:txBody>
      <dsp:txXfrm>
        <a:off x="6522431" y="3384229"/>
        <a:ext cx="2720231" cy="1697595"/>
      </dsp:txXfrm>
    </dsp:sp>
    <dsp:sp modelId="{45CCFAA3-A050-46AB-8A26-4D3837E14895}">
      <dsp:nvSpPr>
        <dsp:cNvPr id="0" name=""/>
        <dsp:cNvSpPr/>
      </dsp:nvSpPr>
      <dsp:spPr>
        <a:xfrm rot="9790733">
          <a:off x="3055364" y="3717856"/>
          <a:ext cx="36094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0940" y="0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CAD16F-4698-4936-ADF6-95EFE44FF558}">
      <dsp:nvSpPr>
        <dsp:cNvPr id="0" name=""/>
        <dsp:cNvSpPr/>
      </dsp:nvSpPr>
      <dsp:spPr>
        <a:xfrm>
          <a:off x="0" y="3335094"/>
          <a:ext cx="3063086" cy="179600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Computation-expensive, however similar- item table is computed offline</a:t>
          </a:r>
          <a:endParaRPr lang="en-US" sz="2400" kern="1200" dirty="0"/>
        </a:p>
      </dsp:txBody>
      <dsp:txXfrm>
        <a:off x="87674" y="3422768"/>
        <a:ext cx="2887738" cy="16206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jpg>
</file>

<file path=ppt/media/image31.jpg>
</file>

<file path=ppt/media/image32.jpg>
</file>

<file path=ppt/media/image33.png>
</file>

<file path=ppt/media/image34.jpg>
</file>

<file path=ppt/media/image35.jpg>
</file>

<file path=ppt/media/image36.jpg>
</file>

<file path=ppt/media/image37.png>
</file>

<file path=ppt/media/image38.png>
</file>

<file path=ppt/media/image39.png>
</file>

<file path=ppt/media/image390.png>
</file>

<file path=ppt/media/image4.jpg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E0882-BF1F-448E-9B67-A3F89FEE45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22F459-F22F-4B54-8192-5C42412019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46D32-82B1-46E5-BC57-FFE7E9256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C2A04-A5B8-4654-91A7-391EC3B7A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2417F-8082-4F48-8BD3-03024B42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734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AD641-12BB-431A-A58A-E0DE3B6AE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0852C9-2BC1-4E7C-88B1-67BC29B2EF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62FA2-52FA-495A-B5F4-05AFE8916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85CA0-1142-4B74-A7A3-A756352D2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01DEB-03AB-4CD6-916A-1BD82D3F6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770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526440-AD91-4245-BEE2-DEAC6382A3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14DC2E-3FD0-4D40-A739-1F967B0A0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55ACE-43FE-473A-94AD-95A54C007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EF910-0748-410B-B7E4-EE91973B7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AEE9B-EA0B-4BE2-BCB3-40B0CA690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412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7447E-0539-4015-8CA7-1B8FFA240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D8FD7-7C15-4B6D-B06F-5ED24FB8E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89849-6712-4ADA-A92E-523621A51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E78A6-7F6E-4AD6-B961-5B4F33F63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14117-9848-47D3-8896-68D94212C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781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E7316-7D67-4439-B436-A1CC9DBBE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C9215E-84A9-4EF4-9F6D-E2378B827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4DB59-A2AA-4EFE-AA73-FEEDC8A50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D3415-0D2F-4AE0-8099-9D844D7A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9A7E9-FB5B-4110-B0F2-1C8C6D8E7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36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A0E97-96B0-4A14-A2CF-30D91341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455DD-A7CC-45C4-9517-8B6DD869AE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CF6D87-8454-43D9-8C2D-BE6951912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BF0B36-EF6B-4CF0-8677-8F9030836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D458C2-5313-46D4-A58D-C75716432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AD7C00-60D3-42B2-A3D7-B94546F52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907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39FFA-4C7A-4A49-8B2F-2C49DC7D8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B7C4E-F3BC-483E-B66E-5D0BF96B95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264679-B581-4D9F-AF6C-8EF1F0B73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C8BC6B-F06F-4B29-ACEB-D001704927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36BC8F-BA9F-49A2-BD30-1F7C387E55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856FE9-970F-44AB-A044-21051C752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2F6FAE-CDA1-4BB0-BA6D-801883907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4302E2-C2E0-474A-9DD8-E7A154353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743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68356-0B18-498C-9376-A46A79E47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8C8603-254F-40B2-8623-4C7BB488F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CC3F52-BC77-4F7E-BE61-D88911A15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9950B0-E477-44CC-A057-09FC04301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946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ECB8F6-E109-4F21-9FF8-ED7DBDF65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CAB384-EF70-4BA2-8A7E-E5A6D5E13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58DE84-1A0A-481D-A36C-1CA2A509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87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0C4E7-3EAB-44AD-AD7A-3B6EC4409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0B204-C3D4-48CE-90F8-3D83F32E7C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6410A9-85E1-4F11-866C-8CE839F2F8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83F064-219C-4C2A-9486-CDE6501DC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B4428-AB1F-47F4-B29B-F692EF021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02CF0-F469-4007-BB6E-622222EA6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585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A3790-6F37-455C-8C54-B747B6899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6A9427-26B1-4397-A71D-91D21B7535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FCA21B-BFC9-47AF-B0AF-5D23D31B5B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BF41C-F0FA-496B-A11E-A7EC0CABC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73ED6-116D-4990-BFA4-12C7F867A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CCF590-3C0C-4006-A966-29E1678D0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825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F23DD4-E079-4350-9CF6-C2E421F50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4BDCC7-BFA3-47A5-B74C-6F4D76B5F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71413-A90D-4EC8-807B-27471071E2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3F30E-9B4D-42A9-BB7B-B7D077701539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BCDBC-49D7-4728-A56B-5ACE35CD8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B476A-F146-4FA6-BE84-55ADD5C0A9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1A2D5-7DA5-494F-B8D3-23397FED5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25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7" Type="http://schemas.openxmlformats.org/officeDocument/2006/relationships/image" Target="../media/image28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g"/><Relationship Id="rId5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3.png"/><Relationship Id="rId4" Type="http://schemas.openxmlformats.org/officeDocument/2006/relationships/image" Target="../media/image3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D9D4B2-B57C-4617-8329-4ADC578682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3" b="57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5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FC5289-33A7-4249-94D7-C85BD8D6D5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IN" sz="3400" dirty="0"/>
              <a:t>RECOMMENDATION SYSTEMS</a:t>
            </a:r>
            <a:endParaRPr lang="en-US" sz="3400" dirty="0"/>
          </a:p>
        </p:txBody>
      </p:sp>
      <p:cxnSp>
        <p:nvCxnSpPr>
          <p:cNvPr id="26" name="Straight Connector 2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564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705DB-D488-4B7E-8CE4-733E9B78B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41300"/>
            <a:ext cx="11125200" cy="944564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Disadvantages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1C4840-AC06-4DA2-BC9A-5C756181EFD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8600" y="1382713"/>
                <a:ext cx="11963400" cy="4351338"/>
              </a:xfrm>
            </p:spPr>
            <p:txBody>
              <a:bodyPr/>
              <a:lstStyle/>
              <a:p>
                <a:pPr>
                  <a:buFont typeface="Wingdings" panose="05000000000000000000" pitchFamily="2" charset="2"/>
                  <a:buChar char="q"/>
                </a:pPr>
                <a:r>
                  <a:rPr lang="en-US" dirty="0"/>
                  <a:t>Memory-based/Lazy-learning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:r>
                  <a:rPr lang="en-US" dirty="0">
                    <a:sym typeface="Wingdings" panose="05000000000000000000" pitchFamily="2" charset="2"/>
                  </a:rPr>
                  <a:t> When does the recommended engine compute the “recommendation”?</a:t>
                </a:r>
              </a:p>
              <a:p>
                <a:pPr>
                  <a:buFont typeface="Wingdings" panose="05000000000000000000" pitchFamily="2" charset="2"/>
                  <a:buChar char="q"/>
                </a:pPr>
                <a:r>
                  <a:rPr lang="en-US" dirty="0">
                    <a:sym typeface="Wingdings" panose="05000000000000000000" pitchFamily="2" charset="2"/>
                  </a:rPr>
                  <a:t>Computation-intensive</a:t>
                </a:r>
              </a:p>
              <a:p>
                <a:pPr marL="0" indent="0">
                  <a:buNone/>
                </a:pPr>
                <a:r>
                  <a:rPr lang="en-US" dirty="0">
                    <a:sym typeface="Wingdings" panose="05000000000000000000" pitchFamily="2" charset="2"/>
                  </a:rPr>
                  <a:t>	Recall how it computes “recommendation”?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i="1" dirty="0">
                    <a:solidFill>
                      <a:srgbClr val="FF0000"/>
                    </a:solidFill>
                  </a:rPr>
                  <a:t> similarities.</a:t>
                </a:r>
                <a:endParaRPr lang="en-US" i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1C4840-AC06-4DA2-BC9A-5C756181EFD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8600" y="1382713"/>
                <a:ext cx="11963400" cy="4351338"/>
              </a:xfrm>
              <a:blipFill>
                <a:blip r:embed="rId2"/>
                <a:stretch>
                  <a:fillRect l="-917" t="-2381" r="-6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7EB4672E-EB4E-4248-9BE8-6CBA11FE2D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4" t="2928" r="972" b="5604"/>
          <a:stretch/>
        </p:blipFill>
        <p:spPr>
          <a:xfrm>
            <a:off x="2788443" y="3558382"/>
            <a:ext cx="6843713" cy="276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922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DA5CE-054F-4B73-8584-9C7C9582D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071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Long 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02C20-2741-4E6A-A06F-E960F7E4C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331469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200" b="1" dirty="0"/>
              <a:t>Supply-Side drivers: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Centralized warehousing with more offerings.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Lower inventory cost of electronic products.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b="1" dirty="0">
                <a:sym typeface="Wingdings" panose="05000000000000000000" pitchFamily="2" charset="2"/>
              </a:rPr>
              <a:t>Demand-Side drivers: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Search engines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Recommender Systems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96E1A5-E24E-4F24-8F8D-24866A91AF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9"/>
          <a:stretch/>
        </p:blipFill>
        <p:spPr>
          <a:xfrm>
            <a:off x="628650" y="985838"/>
            <a:ext cx="4353788" cy="2314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B34A2F-D477-42D0-AF63-363CF43B82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6" t="-2087"/>
          <a:stretch/>
        </p:blipFill>
        <p:spPr>
          <a:xfrm>
            <a:off x="6096000" y="365125"/>
            <a:ext cx="5049916" cy="293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38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0F207-B251-4513-92C9-089B50E53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How to reduce computation?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DDF949D-248E-499E-8C1A-66E122C2D0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63042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3695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F5B85-08D3-4D64-B667-0A047F6C9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790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Runtime vs. Quality of 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828ED-DBD5-49FA-B448-85D8106A0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Recommend while the </a:t>
            </a:r>
            <a:r>
              <a:rPr lang="en-US" dirty="0">
                <a:solidFill>
                  <a:srgbClr val="FF0000"/>
                </a:solidFill>
              </a:rPr>
              <a:t>customer is browsing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Recommended better but </a:t>
            </a:r>
            <a:r>
              <a:rPr lang="en-US" dirty="0">
                <a:solidFill>
                  <a:srgbClr val="FF0000"/>
                </a:solidFill>
              </a:rPr>
              <a:t>later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4AC184-CC86-4259-AC2E-85733A0A99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4" t="8681" r="3798" b="9945"/>
          <a:stretch/>
        </p:blipFill>
        <p:spPr>
          <a:xfrm>
            <a:off x="1391030" y="2257424"/>
            <a:ext cx="2561845" cy="23431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346615-2106-4B4B-9709-04A0595B4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720" y="3635375"/>
            <a:ext cx="428625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437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318E-DEA5-4948-BF52-43E3CF19D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4179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Search-based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F664D-74A0-43CA-AD62-15E9626A0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3703" y="1839912"/>
            <a:ext cx="9464594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Based on previous purchases to reduce computation</a:t>
            </a:r>
          </a:p>
          <a:p>
            <a:pPr>
              <a:buFont typeface="Wingdings" panose="05000000000000000000" pitchFamily="2" charset="2"/>
              <a:buChar char="à"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	Books of the same/similar author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	DVD titles of the same director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	Products identified by similar keywords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3B92DD-A186-42C5-9922-2255733EA7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083" y="2347974"/>
            <a:ext cx="810768" cy="12374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718A5B-8C46-4821-8C05-1503F2F3BD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9377" y="2380868"/>
            <a:ext cx="827626" cy="12668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F92F68-2D50-426C-B7DC-4BFB5E45A7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r="7918"/>
          <a:stretch/>
        </p:blipFill>
        <p:spPr>
          <a:xfrm>
            <a:off x="741548" y="3585462"/>
            <a:ext cx="1036396" cy="1237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CB8966-29F6-494D-8AFB-3D2F2FBFA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1001" y="3556124"/>
            <a:ext cx="889082" cy="12668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8DCB8F-A264-4E3D-88E9-F756BEB933F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2" r="11295"/>
          <a:stretch/>
        </p:blipFill>
        <p:spPr>
          <a:xfrm>
            <a:off x="1979730" y="4822950"/>
            <a:ext cx="840737" cy="16906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D9E88DE-D505-45A9-A0D3-E2038796A21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6" r="26450"/>
          <a:stretch/>
        </p:blipFill>
        <p:spPr>
          <a:xfrm>
            <a:off x="9126130" y="4822950"/>
            <a:ext cx="895744" cy="190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417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17649-9942-4710-B79D-D16AE163D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216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Similarity measure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E0BE30-DC10-4692-9249-775CD2B29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538" y="1410257"/>
            <a:ext cx="7354326" cy="338184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62B019-BAAE-4D18-83DD-09581940FE88}"/>
              </a:ext>
            </a:extLst>
          </p:cNvPr>
          <p:cNvSpPr txBox="1"/>
          <p:nvPr/>
        </p:nvSpPr>
        <p:spPr>
          <a:xfrm>
            <a:off x="838200" y="5272088"/>
            <a:ext cx="107775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While computing similarity between items 1 &amp;2, Person 2’s rating cannot be included since Person 2 hasn’t bought item 2.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71727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DBA70-C65E-479E-9260-37FBF53DE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Item-to-Item collaborative filtering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927FA-9377-44C9-AC2F-F0DD52402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à"/>
            </a:pPr>
            <a:r>
              <a:rPr lang="en-IN" sz="3600" dirty="0">
                <a:solidFill>
                  <a:schemeClr val="accent2">
                    <a:lumMod val="75000"/>
                  </a:schemeClr>
                </a:solidFill>
                <a:sym typeface="Wingdings" panose="05000000000000000000" pitchFamily="2" charset="2"/>
              </a:rPr>
              <a:t>Cosine similarity among items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Item being the vector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Customers as components of the vector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à"/>
            </a:pPr>
            <a:r>
              <a:rPr lang="en-US" sz="3600" dirty="0">
                <a:solidFill>
                  <a:schemeClr val="accent2">
                    <a:lumMod val="75000"/>
                  </a:schemeClr>
                </a:solidFill>
                <a:sym typeface="Wingdings" panose="05000000000000000000" pitchFamily="2" charset="2"/>
              </a:rPr>
              <a:t>Correlation similarity among items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Correlation of ratings of items I&amp;J where users rated both I&amp;J.</a:t>
            </a:r>
          </a:p>
        </p:txBody>
      </p:sp>
    </p:spTree>
    <p:extLst>
      <p:ext uri="{BB962C8B-B14F-4D97-AF65-F5344CB8AC3E}">
        <p14:creationId xmlns:p14="http://schemas.microsoft.com/office/powerpoint/2010/main" val="622771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D6EEB-E0C4-4327-BEA6-96E977638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2163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Item-to-Item collaborative filtering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BD0A186-3E33-4308-97B8-CF771B94E1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0895303"/>
              </p:ext>
            </p:extLst>
          </p:nvPr>
        </p:nvGraphicFramePr>
        <p:xfrm>
          <a:off x="1266825" y="1381126"/>
          <a:ext cx="9334499" cy="54768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7704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66E76-3095-45DF-8EB7-6E94664DB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63" y="365126"/>
            <a:ext cx="11920537" cy="920750"/>
          </a:xfrm>
        </p:spPr>
        <p:txBody>
          <a:bodyPr/>
          <a:lstStyle/>
          <a:p>
            <a:r>
              <a:rPr lang="en-IN" dirty="0">
                <a:solidFill>
                  <a:srgbClr val="4472C4">
                    <a:lumMod val="75000"/>
                  </a:srgbClr>
                </a:solidFill>
              </a:rPr>
              <a:t>Item-to-Item collaborative filtering- Disadvantages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08ED9-68F2-42C3-B4BD-158F757B2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712" y="1728788"/>
            <a:ext cx="11458575" cy="4764086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Less diversity between items, compared to the users’ taste, therefore, the recommendations are often obvious.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When considering what to recommend to a user, who purchased a popular item, the association rules or item-based collaborative filtering might yield the same recommendation, whereas the user-based recommendation will likely differ.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6038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B8E58-0AB3-4D45-8C7C-9D2C85A3B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23913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Dichotomies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5204D0-F11A-4CA7-B697-9132C06CC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430461"/>
            <a:ext cx="5157787" cy="504825"/>
          </a:xfrm>
        </p:spPr>
        <p:txBody>
          <a:bodyPr>
            <a:normAutofit lnSpcReduction="10000"/>
          </a:bodyPr>
          <a:lstStyle/>
          <a:p>
            <a:pPr algn="ctr"/>
            <a:r>
              <a:rPr lang="en-IN" sz="3200" dirty="0"/>
              <a:t>Association Rules</a:t>
            </a:r>
            <a:endParaRPr lang="en-US" sz="32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056EB2F-DD45-4DFD-99A9-5B8E912096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1962150"/>
            <a:ext cx="5157787" cy="3684588"/>
          </a:xfrm>
        </p:spPr>
        <p:txBody>
          <a:bodyPr/>
          <a:lstStyle/>
          <a:p>
            <a:pPr marL="514350" indent="-514350">
              <a:buFont typeface="+mj-lt"/>
              <a:buAutoNum type="alphaLcPeriod"/>
            </a:pPr>
            <a:r>
              <a:rPr lang="en-IN" dirty="0"/>
              <a:t>Impersonal, common, Generic strategy</a:t>
            </a:r>
          </a:p>
          <a:p>
            <a:pPr marL="514350" indent="-514350">
              <a:buFont typeface="+mj-lt"/>
              <a:buAutoNum type="alphaLcPeriod"/>
            </a:pPr>
            <a:r>
              <a:rPr lang="en-IN" dirty="0"/>
              <a:t>Number of baskets is important</a:t>
            </a:r>
          </a:p>
          <a:p>
            <a:pPr marL="514350" indent="-514350">
              <a:buFont typeface="+mj-lt"/>
              <a:buAutoNum type="alphaLcPeriod"/>
            </a:pPr>
            <a:r>
              <a:rPr lang="en-IN" dirty="0"/>
              <a:t>Useful for large physical stores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CD8FE2-169B-4920-B892-8B37C8F62C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7603" y="1430460"/>
            <a:ext cx="5183188" cy="504825"/>
          </a:xfrm>
        </p:spPr>
        <p:txBody>
          <a:bodyPr>
            <a:normAutofit lnSpcReduction="10000"/>
          </a:bodyPr>
          <a:lstStyle/>
          <a:p>
            <a:pPr algn="ctr"/>
            <a:r>
              <a:rPr lang="en-IN" sz="3200" dirty="0"/>
              <a:t>Recommender Systems</a:t>
            </a:r>
            <a:endParaRPr lang="en-US" sz="32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8CDF4A2-88EE-40E7-8699-AB9D9226BD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7603" y="1976900"/>
            <a:ext cx="5183188" cy="3684588"/>
          </a:xfrm>
        </p:spPr>
        <p:txBody>
          <a:bodyPr/>
          <a:lstStyle/>
          <a:p>
            <a:pPr marL="514350" indent="-514350">
              <a:buFont typeface="+mj-lt"/>
              <a:buAutoNum type="alphaLcPeriod"/>
            </a:pPr>
            <a:r>
              <a:rPr lang="en-IN" dirty="0"/>
              <a:t>Personalized strategy</a:t>
            </a:r>
          </a:p>
          <a:p>
            <a:pPr marL="514350" indent="-514350">
              <a:buFont typeface="+mj-lt"/>
              <a:buAutoNum type="alphaLcPeriod"/>
            </a:pPr>
            <a:r>
              <a:rPr lang="en-IN" dirty="0"/>
              <a:t>Number of baskets is unimportant</a:t>
            </a:r>
          </a:p>
          <a:p>
            <a:pPr marL="514350" indent="-514350">
              <a:buFont typeface="+mj-lt"/>
              <a:buAutoNum type="alphaLcPeriod"/>
            </a:pPr>
            <a:r>
              <a:rPr lang="en-IN" dirty="0"/>
              <a:t>Useful for online recommendation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5D4D21-A34C-4EB7-8EF1-D5CE23CF55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38" y="4327444"/>
            <a:ext cx="2449513" cy="18371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81F569-2A40-4034-AC18-9FCA6BBDA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3318" y="4619954"/>
            <a:ext cx="2355405" cy="20535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B02E80-E056-4B85-A27B-927DBEBC5C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4" r="8070"/>
          <a:stretch/>
        </p:blipFill>
        <p:spPr>
          <a:xfrm>
            <a:off x="6565716" y="4361341"/>
            <a:ext cx="2360790" cy="17693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88EAB86-C5C9-4777-A848-E4AFF01A4A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886" y="4716447"/>
            <a:ext cx="2822398" cy="183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312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E3BE7-4882-4F30-806C-9D15B42EB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365125"/>
            <a:ext cx="11544300" cy="892175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Recommendation Systems- Collaborative Filtering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F0DD93-3582-4D3C-AF64-BE394B4C2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470" y="4076311"/>
            <a:ext cx="7261437" cy="278168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669ECD-CA06-4812-BA47-4E8C026DBE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65" y="2291333"/>
            <a:ext cx="3091048" cy="37114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2A167A-FF7E-4C0C-816F-9BC9EA4F1E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913" y="1519238"/>
            <a:ext cx="1352550" cy="20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1539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F8D3644-861A-4CAC-8CFC-15BFDCBCA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New customer/Item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06C19B8-AA66-48B5-975C-CE17125AD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Popular items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Demographically relevant items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Browsing history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Secondary source of data- social media subscriptions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Netflix- start with rating a few movies/series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Recommended to random users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Recommend selective users based on certain criteria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How about offering the product to influential people on social media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CE407D-BEEF-4EFD-B178-04DA28B0F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3263" y="382587"/>
            <a:ext cx="4435930" cy="232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9889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ED3C9-9FB0-46FC-9591-E26C1B7E1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365126"/>
            <a:ext cx="10810875" cy="896542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Netflix’s Recommender System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17B69CF-EF28-473F-9045-13793837CD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6274933"/>
              </p:ext>
            </p:extLst>
          </p:nvPr>
        </p:nvGraphicFramePr>
        <p:xfrm>
          <a:off x="3102768" y="1261667"/>
          <a:ext cx="5655470" cy="46672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1094">
                  <a:extLst>
                    <a:ext uri="{9D8B030D-6E8A-4147-A177-3AD203B41FA5}">
                      <a16:colId xmlns:a16="http://schemas.microsoft.com/office/drawing/2014/main" val="805093145"/>
                    </a:ext>
                  </a:extLst>
                </a:gridCol>
                <a:gridCol w="1131094">
                  <a:extLst>
                    <a:ext uri="{9D8B030D-6E8A-4147-A177-3AD203B41FA5}">
                      <a16:colId xmlns:a16="http://schemas.microsoft.com/office/drawing/2014/main" val="3383246036"/>
                    </a:ext>
                  </a:extLst>
                </a:gridCol>
                <a:gridCol w="1131094">
                  <a:extLst>
                    <a:ext uri="{9D8B030D-6E8A-4147-A177-3AD203B41FA5}">
                      <a16:colId xmlns:a16="http://schemas.microsoft.com/office/drawing/2014/main" val="2584579325"/>
                    </a:ext>
                  </a:extLst>
                </a:gridCol>
                <a:gridCol w="1131094">
                  <a:extLst>
                    <a:ext uri="{9D8B030D-6E8A-4147-A177-3AD203B41FA5}">
                      <a16:colId xmlns:a16="http://schemas.microsoft.com/office/drawing/2014/main" val="350134106"/>
                    </a:ext>
                  </a:extLst>
                </a:gridCol>
                <a:gridCol w="1131094">
                  <a:extLst>
                    <a:ext uri="{9D8B030D-6E8A-4147-A177-3AD203B41FA5}">
                      <a16:colId xmlns:a16="http://schemas.microsoft.com/office/drawing/2014/main" val="3809058851"/>
                    </a:ext>
                  </a:extLst>
                </a:gridCol>
              </a:tblGrid>
              <a:tr h="933450"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4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4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376328"/>
                  </a:ext>
                </a:extLst>
              </a:tr>
              <a:tr h="933450"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871063"/>
                  </a:ext>
                </a:extLst>
              </a:tr>
              <a:tr h="933450">
                <a:tc>
                  <a:txBody>
                    <a:bodyPr/>
                    <a:lstStyle/>
                    <a:p>
                      <a:pPr algn="ctr"/>
                      <a:endParaRPr lang="en-US" sz="4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635298"/>
                  </a:ext>
                </a:extLst>
              </a:tr>
              <a:tr h="933450">
                <a:tc>
                  <a:txBody>
                    <a:bodyPr/>
                    <a:lstStyle/>
                    <a:p>
                      <a:pPr algn="ctr"/>
                      <a:endParaRPr lang="en-US" sz="4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154857"/>
                  </a:ext>
                </a:extLst>
              </a:tr>
              <a:tr h="933450"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684945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AFD3A53-0253-4723-9E9E-FC481FD45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262" y="1304094"/>
            <a:ext cx="618507" cy="8485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2DFE8A-0B8A-4BB9-9B9A-940D32DFAB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24" y="1261666"/>
            <a:ext cx="680358" cy="9334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C98297-F5D2-4119-BED0-798082DCDB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306964" y="3286522"/>
            <a:ext cx="757238" cy="7572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84983FD-601F-4FC0-88E5-D05CE4D6BD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887" y="4229100"/>
            <a:ext cx="535391" cy="7572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F0F52DE-8AD6-45D5-8A77-EE344DFA0CD9}"/>
              </a:ext>
            </a:extLst>
          </p:cNvPr>
          <p:cNvSpPr txBox="1"/>
          <p:nvPr/>
        </p:nvSpPr>
        <p:spPr>
          <a:xfrm>
            <a:off x="1614488" y="6172200"/>
            <a:ext cx="8158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Blip>
                <a:blip r:embed="rId6"/>
              </a:buBlip>
            </a:pPr>
            <a:r>
              <a:rPr lang="en-US" sz="2000" dirty="0"/>
              <a:t>Sparsity and Computational Burden </a:t>
            </a:r>
          </a:p>
        </p:txBody>
      </p:sp>
    </p:spTree>
    <p:extLst>
      <p:ext uri="{BB962C8B-B14F-4D97-AF65-F5344CB8AC3E}">
        <p14:creationId xmlns:p14="http://schemas.microsoft.com/office/powerpoint/2010/main" val="21547479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42D5A-35F5-4969-8D2D-20BA95B09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061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SVD – Preliminaries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62475-6D5D-4F81-A021-30ABC2ECB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7300"/>
            <a:ext cx="10515600" cy="4919663"/>
          </a:xfrm>
        </p:spPr>
        <p:txBody>
          <a:bodyPr/>
          <a:lstStyle/>
          <a:p>
            <a:pPr marL="0" indent="0" algn="ctr">
              <a:buNone/>
            </a:pPr>
            <a:r>
              <a:rPr lang="en-US" sz="3600" b="1" dirty="0"/>
              <a:t>X = UΣV</a:t>
            </a:r>
            <a:r>
              <a:rPr lang="en-US" sz="3600" b="1" baseline="30000" dirty="0"/>
              <a:t>T</a:t>
            </a:r>
            <a:endParaRPr lang="en-US" sz="3600" b="1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U &amp; V are Orthonormal matrices</a:t>
            </a:r>
          </a:p>
          <a:p>
            <a:pPr lvl="0"/>
            <a:r>
              <a:rPr lang="en-US" dirty="0"/>
              <a:t>Orthonormal = Orthogonal + Unit Length (Normalize + Sum)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8AB06B-3A35-4AD0-968F-FC3BC70385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60"/>
          <a:stretch/>
        </p:blipFill>
        <p:spPr>
          <a:xfrm>
            <a:off x="2586037" y="4100512"/>
            <a:ext cx="7019925" cy="2757488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B6B94AA8-5346-4427-A750-A8E44DF08D3C}"/>
              </a:ext>
            </a:extLst>
          </p:cNvPr>
          <p:cNvSpPr/>
          <p:nvPr/>
        </p:nvSpPr>
        <p:spPr>
          <a:xfrm>
            <a:off x="3960687" y="1283245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3EDE45A-0E27-4120-9E05-03A978410A3D}"/>
                  </a:ext>
                </a:extLst>
              </p:cNvPr>
              <p:cNvSpPr txBox="1"/>
              <p:nvPr/>
            </p:nvSpPr>
            <p:spPr>
              <a:xfrm>
                <a:off x="1417512" y="1340895"/>
                <a:ext cx="25431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𝑅𝑎𝑡𝑖𝑛𝑔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𝑀𝑎𝑡𝑟𝑖𝑥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3EDE45A-0E27-4120-9E05-03A978410A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512" y="1340895"/>
                <a:ext cx="2543175" cy="369332"/>
              </a:xfrm>
              <a:prstGeom prst="rect">
                <a:avLst/>
              </a:prstGeom>
              <a:blipFill>
                <a:blip r:embed="rId3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Arrow: Right 6">
            <a:extLst>
              <a:ext uri="{FF2B5EF4-FFF2-40B4-BE49-F238E27FC236}">
                <a16:creationId xmlns:a16="http://schemas.microsoft.com/office/drawing/2014/main" id="{5EE75948-B813-4E7C-BBA6-B5761F7A04A1}"/>
              </a:ext>
            </a:extLst>
          </p:cNvPr>
          <p:cNvSpPr/>
          <p:nvPr/>
        </p:nvSpPr>
        <p:spPr>
          <a:xfrm>
            <a:off x="7252906" y="1308688"/>
            <a:ext cx="978408" cy="4994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96CA4B9-3C8F-4F73-A147-63634F7982D4}"/>
                  </a:ext>
                </a:extLst>
              </p:cNvPr>
              <p:cNvSpPr txBox="1"/>
              <p:nvPr/>
            </p:nvSpPr>
            <p:spPr>
              <a:xfrm>
                <a:off x="8285798" y="1373732"/>
                <a:ext cx="33576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𝐼𝑡𝑒𝑚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𝐹𝑒𝑎𝑡𝑢𝑟𝑒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𝑀𝑎𝑡𝑟𝑖𝑥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96CA4B9-3C8F-4F73-A147-63634F7982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5798" y="1373732"/>
                <a:ext cx="3357658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Arrow: Down 8">
            <a:extLst>
              <a:ext uri="{FF2B5EF4-FFF2-40B4-BE49-F238E27FC236}">
                <a16:creationId xmlns:a16="http://schemas.microsoft.com/office/drawing/2014/main" id="{135AB025-D9F2-43E3-B1D2-ED623BB6B0E7}"/>
              </a:ext>
            </a:extLst>
          </p:cNvPr>
          <p:cNvSpPr/>
          <p:nvPr/>
        </p:nvSpPr>
        <p:spPr>
          <a:xfrm>
            <a:off x="5853684" y="1710227"/>
            <a:ext cx="484632" cy="4846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086F027-949A-42BA-9DB2-2173BD01C25E}"/>
                  </a:ext>
                </a:extLst>
              </p:cNvPr>
              <p:cNvSpPr txBox="1"/>
              <p:nvPr/>
            </p:nvSpPr>
            <p:spPr>
              <a:xfrm>
                <a:off x="4305061" y="2237733"/>
                <a:ext cx="35818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𝑈𝑠𝑒𝑟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𝐹𝑒𝑎𝑡𝑢𝑟𝑒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𝑀𝑎𝑡𝑟𝑖𝑥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086F027-949A-42BA-9DB2-2173BD01C2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5061" y="2237733"/>
                <a:ext cx="3581875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5286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A9B0B-33D5-47F8-86F5-1AEE79F42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62268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SVD  in Recommendation for new Users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94755CC-CFEB-41E9-BCD3-0D9CB38A128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dirty="0"/>
                  <a:t> row of rating matrix = item ratings of user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dirty="0"/>
                  <a:t> row of user-feature matrix = feature ratings of user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{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𝑑𝑖𝑚𝑒𝑛𝑠𝑖𝑜𝑛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:1∗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/>
                    </m:nary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𝑉</m:t>
                    </m:r>
                    <m:nary>
                      <m:naryPr>
                        <m:chr m:val="∑"/>
                        <m:limLoc m:val="subSup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/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nary>
                          <m:naryPr>
                            <m:chr m:val="∑"/>
                            <m:limLoc m:val="subSup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/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p>
                          <m:e/>
                        </m:nary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q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nary>
                      <m:naryPr>
                        <m:chr m:val="∑"/>
                        <m:limLoc m:val="subSup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/>
                    </m:nary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q"/>
                </a:pPr>
                <a:r>
                  <a:rPr lang="en-US" dirty="0"/>
                  <a:t>Let the new user rate a few items and use </a:t>
                </a:r>
              </a:p>
              <a:p>
                <a:pPr marL="0" indent="0">
                  <a:buNone/>
                </a:pPr>
                <a:r>
                  <a:rPr lang="en-US" dirty="0"/>
                  <a:t>those partial ratings to compute.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94755CC-CFEB-41E9-BCD3-0D9CB38A12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836C0F0-AC5F-447E-AD8A-4C31719737CE}"/>
              </a:ext>
            </a:extLst>
          </p:cNvPr>
          <p:cNvSpPr txBox="1"/>
          <p:nvPr/>
        </p:nvSpPr>
        <p:spPr>
          <a:xfrm>
            <a:off x="7586664" y="4001294"/>
            <a:ext cx="4457699" cy="18774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i="1" u="sng" dirty="0"/>
              <a:t>Missing Values</a:t>
            </a:r>
            <a:r>
              <a:rPr lang="en-US" sz="2800" dirty="0"/>
              <a:t>: Impute the missing values in the Rank matrix with ‘user mean’ or ‘item mean’</a:t>
            </a:r>
          </a:p>
        </p:txBody>
      </p:sp>
    </p:spTree>
    <p:extLst>
      <p:ext uri="{BB962C8B-B14F-4D97-AF65-F5344CB8AC3E}">
        <p14:creationId xmlns:p14="http://schemas.microsoft.com/office/powerpoint/2010/main" val="41439501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A3EAF-6BFA-4965-B0FA-98058732A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Vulnerability of Recommender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52ECC-93B6-4999-9D36-F4CBC076D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775" y="1825625"/>
            <a:ext cx="11401425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Fake accounts are used to push a product by high ratings or kill a product by low ratings.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Accuracy of the recommendation &amp; Neutrality is negatively impacted.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Have user authenticate before rating.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Mobile SMS code/Sign in using LinkedIn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43CB61-3161-48E8-AC3A-616D418F3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825" y="4791075"/>
            <a:ext cx="9372600" cy="10763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986730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01086-97C9-4474-8F05-45FB43F76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Vulnerability of Recommender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04192-0DBC-4DFB-8F2B-30DD8C740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0000"/>
                </a:solidFill>
              </a:rPr>
              <a:t>Privacy:</a:t>
            </a:r>
            <a:r>
              <a:rPr lang="en-US" dirty="0"/>
              <a:t> Netflix doesn’t show users the preference of other users because the movie watching is very private to you &amp; because of hacking issue.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0000"/>
                </a:solidFill>
              </a:rPr>
              <a:t>SVD: </a:t>
            </a:r>
            <a:r>
              <a:rPr lang="en-US" dirty="0"/>
              <a:t>a. Less transparent Algorithm</a:t>
            </a:r>
          </a:p>
          <a:p>
            <a:pPr marL="0" indent="0">
              <a:buNone/>
            </a:pPr>
            <a:r>
              <a:rPr lang="en-US" dirty="0"/>
              <a:t>	  b. SVD Decomposition</a:t>
            </a:r>
          </a:p>
        </p:txBody>
      </p:sp>
    </p:spTree>
    <p:extLst>
      <p:ext uri="{BB962C8B-B14F-4D97-AF65-F5344CB8AC3E}">
        <p14:creationId xmlns:p14="http://schemas.microsoft.com/office/powerpoint/2010/main" val="8682485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C317E-2C6C-40F6-9FA8-1868EF6B3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Recommender System cases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78128C-B054-45F5-98E0-1F9EE93866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74" y="1962150"/>
            <a:ext cx="4371977" cy="256442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E3C725-0F83-4FE9-914E-5E51920DC2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850" y="3654009"/>
            <a:ext cx="4552950" cy="308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9583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5ADA79-A098-4DCE-9558-2966D7DCA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50" y="3186113"/>
            <a:ext cx="7048500" cy="905668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NEXT TOPIC&gt; NETWORK ANALYTICS</a:t>
            </a:r>
          </a:p>
        </p:txBody>
      </p:sp>
    </p:spTree>
    <p:extLst>
      <p:ext uri="{BB962C8B-B14F-4D97-AF65-F5344CB8AC3E}">
        <p14:creationId xmlns:p14="http://schemas.microsoft.com/office/powerpoint/2010/main" val="352935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A0E2B-B7A3-4928-8C97-8B4DFDCF3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557"/>
            <a:ext cx="10515600" cy="904181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Collaborative Filtering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CAEFDF-DE01-4162-9213-7880729A7F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4" t="5981" r="6057" b="5176"/>
          <a:stretch/>
        </p:blipFill>
        <p:spPr>
          <a:xfrm>
            <a:off x="4961230" y="1690688"/>
            <a:ext cx="2754020" cy="293647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36A8FF-BD52-4E0C-897E-9E8E7ED43A19}"/>
              </a:ext>
            </a:extLst>
          </p:cNvPr>
          <p:cNvSpPr txBox="1"/>
          <p:nvPr/>
        </p:nvSpPr>
        <p:spPr>
          <a:xfrm>
            <a:off x="838200" y="4800600"/>
            <a:ext cx="108061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I</a:t>
            </a:r>
            <a:r>
              <a:rPr lang="en-US" sz="2800" dirty="0"/>
              <a:t>f Person A has the same opinion as Person B on an issue, A is more likely to have B’s opinion on a different issue ‘X’, when compared to the opinion of a person chosen randomly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365594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D4C42-B057-4E4A-99A7-2B0367F94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Traditional Collaborative Filtering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36CEE-28F7-46A3-81CE-5DD295EA2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Customer as p-dimensional vector of items. </a:t>
            </a:r>
          </a:p>
          <a:p>
            <a:pPr lvl="6">
              <a:buFont typeface="Wingdings" panose="05000000000000000000" pitchFamily="2" charset="2"/>
              <a:buChar char="§"/>
            </a:pPr>
            <a:r>
              <a:rPr lang="en-IN" sz="2400" dirty="0"/>
              <a:t>p: the no. of distinct catalog items </a:t>
            </a:r>
          </a:p>
          <a:p>
            <a:pPr lvl="6">
              <a:buFont typeface="Wingdings" panose="05000000000000000000" pitchFamily="2" charset="2"/>
              <a:buChar char="§"/>
            </a:pPr>
            <a:r>
              <a:rPr lang="en-IN" sz="2400" dirty="0"/>
              <a:t>Components</a:t>
            </a:r>
          </a:p>
          <a:p>
            <a:pPr lvl="8">
              <a:buFont typeface="Wingdings" panose="05000000000000000000" pitchFamily="2" charset="2"/>
              <a:buChar char="Ø"/>
            </a:pPr>
            <a:r>
              <a:rPr lang="en-IN" sz="2400" dirty="0"/>
              <a:t>Bought(1)/Not bought(0)</a:t>
            </a:r>
          </a:p>
          <a:p>
            <a:pPr lvl="6">
              <a:buFont typeface="Wingdings" panose="05000000000000000000" pitchFamily="2" charset="2"/>
              <a:buChar char="§"/>
            </a:pPr>
            <a:r>
              <a:rPr lang="en-IN" sz="2400" dirty="0"/>
              <a:t>Ratings</a:t>
            </a:r>
          </a:p>
          <a:p>
            <a:pPr lvl="8">
              <a:buFont typeface="Wingdings" panose="05000000000000000000" pitchFamily="2" charset="2"/>
              <a:buChar char="Ø"/>
            </a:pPr>
            <a:r>
              <a:rPr lang="en-IN" sz="2400" dirty="0"/>
              <a:t>Rt</a:t>
            </a:r>
          </a:p>
          <a:p>
            <a:pPr lvl="6">
              <a:buFont typeface="Wingdings" panose="05000000000000000000" pitchFamily="2" charset="2"/>
              <a:buChar char="§"/>
            </a:pPr>
            <a:r>
              <a:rPr lang="en-IN" sz="2400" dirty="0"/>
              <a:t>Number of products purchased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73CF72-6E6A-4E3B-883F-914AD8101D15}"/>
              </a:ext>
            </a:extLst>
          </p:cNvPr>
          <p:cNvSpPr txBox="1"/>
          <p:nvPr/>
        </p:nvSpPr>
        <p:spPr>
          <a:xfrm>
            <a:off x="971550" y="4800600"/>
            <a:ext cx="86153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endParaRPr lang="en-IN" sz="28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dirty="0"/>
              <a:t>Find Similarity between Customers A &amp; B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82271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FBC9B-98D4-451B-9A2A-5448A66A6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0998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Collaborative Filtering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5C2E2B-5D8C-4500-9E33-877D55FF5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" t="2471" r="1986" b="4898"/>
          <a:stretch/>
        </p:blipFill>
        <p:spPr>
          <a:xfrm>
            <a:off x="1350825" y="1576388"/>
            <a:ext cx="9075969" cy="32670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60C12D-C86D-4C04-A22E-E80BD654987E}"/>
              </a:ext>
            </a:extLst>
          </p:cNvPr>
          <p:cNvSpPr txBox="1"/>
          <p:nvPr/>
        </p:nvSpPr>
        <p:spPr>
          <a:xfrm>
            <a:off x="631009" y="5112692"/>
            <a:ext cx="5257800" cy="15696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/>
              <a:t>While computing similarity between persons 1 &amp; 2, item 2’s rating cannot be included since person 2 hasn’t bought item 2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3B99D1-32C3-425F-B9BF-99D58FE62650}"/>
              </a:ext>
            </a:extLst>
          </p:cNvPr>
          <p:cNvSpPr txBox="1"/>
          <p:nvPr/>
        </p:nvSpPr>
        <p:spPr>
          <a:xfrm>
            <a:off x="6303193" y="5482023"/>
            <a:ext cx="4529138" cy="8309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/>
              <a:t>This is not an issue for binary data (bought/didn’t buy)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6802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BE84D-8574-49FA-81BC-FB77ABEE9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46782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Similarity Measures 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A94D8C-B471-4D56-A9C1-3554AFCA6E5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14475"/>
                <a:ext cx="10515600" cy="49784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𝐶𝑜𝑠</m:t>
                      </m:r>
                      <m:d>
                        <m:dPr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I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∗|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,………,</m:t>
                        </m:r>
                        <m:sSub>
                          <m:sSub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IN" b="0" dirty="0"/>
              </a:p>
              <a:p>
                <a:pP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:</m:t>
                    </m:r>
                    <m:d>
                      <m:d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,………,</m:t>
                        </m:r>
                        <m:sSub>
                          <m:sSub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IN" b="0" dirty="0"/>
              </a:p>
              <a:p>
                <a:pP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IN" b="0" i="1" smtClean="0"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IN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IN" b="0" i="1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IN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IN" b="0" i="1" smtClean="0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IN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r>
                      <a:rPr lang="en-IN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:</m:t>
                    </m:r>
                    <m:sSup>
                      <m:sSup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IN" b="0" dirty="0"/>
                          <m:t> </m:t>
                        </m:r>
                        <m:sSubSup>
                          <m:sSubSup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+…+</m:t>
                        </m:r>
                        <m:sSubSup>
                          <m:sSubSup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  <m:sup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m:rPr>
                            <m:nor/>
                          </m:rPr>
                          <a:rPr lang="en-US" dirty="0"/>
                          <m:t>)</m:t>
                        </m:r>
                      </m:e>
                      <m:sup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1/2</m:t>
                        </m:r>
                      </m:sup>
                    </m:sSup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IN" b="0" i="1" smtClean="0">
                        <a:latin typeface="Cambria Math" panose="02040503050406030204" pitchFamily="18" charset="0"/>
                      </a:rPr>
                      <m:t>: </m:t>
                    </m:r>
                    <m:sSup>
                      <m:sSupPr>
                        <m:ctrlPr>
                          <a:rPr lang="en-I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IN" b="0" dirty="0"/>
                          <m:t> </m:t>
                        </m:r>
                        <m:sSubSup>
                          <m:sSubSup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+…+</m:t>
                        </m:r>
                        <m:sSubSup>
                          <m:sSubSupPr>
                            <m:ctrlPr>
                              <a:rPr lang="en-IN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  <m:sup>
                            <m:r>
                              <a:rPr lang="en-I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m:rPr>
                            <m:nor/>
                          </m:rPr>
                          <a:rPr lang="en-US" dirty="0"/>
                          <m:t>)</m:t>
                        </m:r>
                      </m:e>
                      <m:sup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1/2</m:t>
                        </m:r>
                      </m:sup>
                    </m:sSup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𝐶𝑜𝑠</m:t>
                      </m:r>
                      <m:d>
                        <m:dPr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3∗1+5∗4+0∗0</m:t>
                          </m:r>
                        </m:num>
                        <m:den>
                          <m:sSup>
                            <m:sSupPr>
                              <m:ctrlPr>
                                <a:rPr lang="en-IN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e>
                                    <m:sup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m:rPr>
                                      <m:nor/>
                                    </m:rPr>
                                    <a:rPr lang="en-US" dirty="0"/>
                                    <m:t>+</m:t>
                                  </m:r>
                                  <m:r>
                                    <m:rPr>
                                      <m:nor/>
                                    </m:rPr>
                                    <a:rPr lang="en-IN" b="0" dirty="0"/>
                                    <m:t> </m:t>
                                  </m:r>
                                  <m:sSup>
                                    <m:sSupPr>
                                      <m:ctrlP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5</m:t>
                                      </m:r>
                                    </m:e>
                                    <m:sup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sup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sup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IN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sup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m:rPr>
                                      <m:nor/>
                                    </m:rPr>
                                    <a:rPr lang="en-US" dirty="0"/>
                                    <m:t>+</m:t>
                                  </m:r>
                                  <m:r>
                                    <m:rPr>
                                      <m:nor/>
                                    </m:rPr>
                                    <a:rPr lang="en-IN" b="0" dirty="0"/>
                                    <m:t> </m:t>
                                  </m:r>
                                  <m:sSup>
                                    <m:sSupPr>
                                      <m:ctrlP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e>
                                    <m:sup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sup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sup>
                                      <m:r>
                                        <a:rPr lang="en-IN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den>
                      </m:f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=0.94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A94D8C-B471-4D56-A9C1-3554AFCA6E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14475"/>
                <a:ext cx="10515600" cy="497840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F5E0A46-9841-489A-81FD-120E20684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120" y="3429000"/>
            <a:ext cx="4752843" cy="16240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3488169-A356-476E-A098-9A39C73E26A1}"/>
                  </a:ext>
                </a:extLst>
              </p:cNvPr>
              <p:cNvSpPr txBox="1"/>
              <p:nvPr/>
            </p:nvSpPr>
            <p:spPr>
              <a:xfrm>
                <a:off x="6096000" y="1825625"/>
                <a:ext cx="5862637" cy="1089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800" b="0" i="1" smtClean="0">
                          <a:latin typeface="Cambria Math" panose="02040503050406030204" pitchFamily="18" charset="0"/>
                        </a:rPr>
                        <m:t>𝑠𝑖𝑚</m:t>
                      </m:r>
                      <m:d>
                        <m:dPr>
                          <m:ctrlPr>
                            <a:rPr lang="en-IN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IN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IN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I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IN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IN" sz="2800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en-IN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IN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acc>
                              <m: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⃗"/>
                                  <m:ctrlPr>
                                    <a:rPr lang="en-IN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IN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acc>
                            </m:e>
                          </m:d>
                        </m:e>
                      </m:func>
                      <m:r>
                        <a:rPr lang="en-IN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̅"/>
                              <m:ctrlP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acc>
                          <m:r>
                            <a:rPr lang="en-IN" sz="2800" b="0" i="1" smtClean="0">
                              <a:latin typeface="Cambria Math" panose="02040503050406030204" pitchFamily="18" charset="0"/>
                            </a:rPr>
                            <m:t>.</m:t>
                          </m:r>
                          <m:acc>
                            <m:accPr>
                              <m:chr m:val="̅"/>
                              <m:ctrlP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e>
                          </m:acc>
                        </m:num>
                        <m:den>
                          <m:sSub>
                            <m:sSubPr>
                              <m:ctrlP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IN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IN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̅"/>
                                          <m:ctrlPr>
                                            <a:rPr lang="en-IN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IN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IN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IN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IN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IN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acc>
                                </m:e>
                              </m:d>
                              <m: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sub>
                              <m:r>
                                <a:rPr lang="en-IN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3488169-A356-476E-A098-9A39C73E26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1825625"/>
                <a:ext cx="5862637" cy="108965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57064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7890E-4A57-430E-B476-0BAEFD975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2235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Similarity Measures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F979A1-4528-4B78-9DEB-23720145DB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1351" y="3280104"/>
            <a:ext cx="4749196" cy="16216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0502C3D-057B-4CDF-B1ED-CB4F4C77F676}"/>
                  </a:ext>
                </a:extLst>
              </p:cNvPr>
              <p:cNvSpPr txBox="1"/>
              <p:nvPr/>
            </p:nvSpPr>
            <p:spPr>
              <a:xfrm>
                <a:off x="1293018" y="1660104"/>
                <a:ext cx="8193881" cy="121725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𝑠𝑖𝑚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𝑐𝑜𝑟𝑟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9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𝑈</m:t>
                              </m:r>
                            </m:sub>
                            <m:sup/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supHide m:val="on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9"/>
                                    </m:r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𝜖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𝑈</m:t>
                                  </m:r>
                                </m:sub>
                                <m:sup/>
                                <m:e>
                                  <m:sSup>
                                    <m:sSupPr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𝑢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𝑅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limLoc m:val="subSup"/>
                                  <m:supHide m:val="on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9"/>
                                    </m:r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𝜖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𝑈</m:t>
                                  </m:r>
                                </m:sub>
                                <m:sup/>
                                <m:e>
                                  <m:sSup>
                                    <m:sSup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𝑢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𝑅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0502C3D-057B-4CDF-B1ED-CB4F4C77F6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3018" y="1660104"/>
                <a:ext cx="8193881" cy="12172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B989693-F64B-4101-9057-4FE70BD1BC03}"/>
                  </a:ext>
                </a:extLst>
              </p:cNvPr>
              <p:cNvSpPr txBox="1"/>
              <p:nvPr/>
            </p:nvSpPr>
            <p:spPr>
              <a:xfrm>
                <a:off x="2828925" y="5343525"/>
                <a:ext cx="5972175" cy="861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𝐶𝑜𝑟𝑟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𝐴𝐵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𝐶𝑜𝑣𝑎𝑟𝑖𝑎𝑛𝑐𝑒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𝑆𝑡𝑑𝑒𝑣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𝑆𝑡𝑑𝑒𝑣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B989693-F64B-4101-9057-4FE70BD1BC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925" y="5343525"/>
                <a:ext cx="5972175" cy="8613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2177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02DF9-E86F-41B4-A299-3DCBFF2F9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931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Normalization &amp; Dissimilarity Things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88F0B29-C6EE-45C5-9A02-DAAC4B44172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743075"/>
                <a:ext cx="10515600" cy="4643438"/>
              </a:xfrm>
            </p:spPr>
            <p:txBody>
              <a:bodyPr/>
              <a:lstStyle/>
              <a:p>
                <a:pPr>
                  <a:buFont typeface="Wingdings" panose="05000000000000000000" pitchFamily="2" charset="2"/>
                  <a:buChar char="q"/>
                </a:pPr>
                <a:r>
                  <a:rPr lang="en-US" dirty="0"/>
                  <a:t>Multiply the vector components by the inverse frequency</a:t>
                </a:r>
              </a:p>
              <a:p>
                <a:pPr>
                  <a:buFont typeface="Wingdings" panose="05000000000000000000" pitchFamily="2" charset="2"/>
                  <a:buChar char="q"/>
                </a:pPr>
                <a:r>
                  <a:rPr lang="en-US" dirty="0">
                    <a:solidFill>
                      <a:srgbClr val="FF0000"/>
                    </a:solidFill>
                  </a:rPr>
                  <a:t>Inverse Frequency</a:t>
                </a:r>
                <a:r>
                  <a:rPr lang="en-US" dirty="0"/>
                  <a:t>: The inverse of the no. of customers who have purchased or rated the item. </a:t>
                </a:r>
              </a:p>
              <a:p>
                <a:pPr>
                  <a:buFont typeface="Wingdings" panose="05000000000000000000" pitchFamily="2" charset="2"/>
                  <a:buChar char="q"/>
                </a:pPr>
                <a:r>
                  <a:rPr lang="en-US" dirty="0"/>
                  <a:t>Find Nearest Neighbor(s) based on distance.</a:t>
                </a:r>
              </a:p>
              <a:p>
                <a:pPr>
                  <a:buFont typeface="Wingdings" panose="05000000000000000000" pitchFamily="2" charset="2"/>
                  <a:buChar char="q"/>
                </a:pPr>
                <a:r>
                  <a:rPr lang="en-US" dirty="0"/>
                  <a:t>Can use other distance measures to identify neighbors.</a:t>
                </a:r>
              </a:p>
              <a:p>
                <a:pPr marL="0" indent="0">
                  <a:buNone/>
                </a:pPr>
                <a:r>
                  <a:rPr lang="en-US" dirty="0"/>
                  <a:t>Euclidian Distance=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(3−1)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(5−4)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(0−0)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(1−0)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Manhattan distance=</a:t>
                </a:r>
              </a:p>
              <a:p>
                <a:pPr marL="0" indent="0">
                  <a:buNone/>
                </a:pPr>
                <a:r>
                  <a:rPr lang="en-US" dirty="0"/>
                  <a:t>(|3-1|+|5-4|+|0-0|+|1-0|)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88F0B29-C6EE-45C5-9A02-DAAC4B4417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743075"/>
                <a:ext cx="10515600" cy="4643438"/>
              </a:xfrm>
              <a:blipFill>
                <a:blip r:embed="rId2"/>
                <a:stretch>
                  <a:fillRect l="-1217" t="-2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E1658A93-0F9A-48C8-A3B3-9A94480D5F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552" y="4824477"/>
            <a:ext cx="5081398" cy="173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753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8A44A-31F9-457C-85EE-AB2373A9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What items to recommended?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E989C-295A-4D7F-A097-B2DBF25E3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8450"/>
            <a:ext cx="10515600" cy="1460500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The item that hasn’t been bought by the user yet.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Create a list of multiple items to be considered for recommendation &amp; recommended the item that the person is MOST LIKELY to buy.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DC74E6B-B4B6-4FC6-BCFC-8EBCC40A97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4761044"/>
              </p:ext>
            </p:extLst>
          </p:nvPr>
        </p:nvGraphicFramePr>
        <p:xfrm>
          <a:off x="2032000" y="3429000"/>
          <a:ext cx="8128000" cy="2709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7807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7500</TotalTime>
  <Words>979</Words>
  <Application>Microsoft Office PowerPoint</Application>
  <PresentationFormat>Widescreen</PresentationFormat>
  <Paragraphs>168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Wingdings</vt:lpstr>
      <vt:lpstr>Office Theme</vt:lpstr>
      <vt:lpstr>RECOMMENDATION SYSTEMS</vt:lpstr>
      <vt:lpstr>Recommendation Systems- Collaborative Filtering</vt:lpstr>
      <vt:lpstr>Collaborative Filtering</vt:lpstr>
      <vt:lpstr>Traditional Collaborative Filtering</vt:lpstr>
      <vt:lpstr>Collaborative Filtering</vt:lpstr>
      <vt:lpstr>Similarity Measures </vt:lpstr>
      <vt:lpstr>Similarity Measures</vt:lpstr>
      <vt:lpstr>Normalization &amp; Dissimilarity Things</vt:lpstr>
      <vt:lpstr>What items to recommended?</vt:lpstr>
      <vt:lpstr>Disadvantages</vt:lpstr>
      <vt:lpstr>Long Tail</vt:lpstr>
      <vt:lpstr>How to reduce computation?</vt:lpstr>
      <vt:lpstr>Runtime vs. Quality of recommendation</vt:lpstr>
      <vt:lpstr>Search-based Methods</vt:lpstr>
      <vt:lpstr>Similarity measure</vt:lpstr>
      <vt:lpstr>Item-to-Item collaborative filtering</vt:lpstr>
      <vt:lpstr>Item-to-Item collaborative filtering</vt:lpstr>
      <vt:lpstr>Item-to-Item collaborative filtering- Disadvantages</vt:lpstr>
      <vt:lpstr>Dichotomies</vt:lpstr>
      <vt:lpstr>New customer/Item</vt:lpstr>
      <vt:lpstr>Netflix’s Recommender System </vt:lpstr>
      <vt:lpstr> SVD – Preliminaries</vt:lpstr>
      <vt:lpstr>SVD  in Recommendation for new Users</vt:lpstr>
      <vt:lpstr>Vulnerability of Recommender Systems</vt:lpstr>
      <vt:lpstr>Vulnerability of Recommender Systems</vt:lpstr>
      <vt:lpstr>Recommender System cases</vt:lpstr>
      <vt:lpstr>NEXT TOPIC&gt; NETWORK ANALYTICS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RECOMMENDATION SYSTEMS</dc:title>
  <dc:creator>Shreya Singireddy</dc:creator>
  <cp:lastModifiedBy>Shreya Singireddy</cp:lastModifiedBy>
  <cp:revision>66</cp:revision>
  <dcterms:created xsi:type="dcterms:W3CDTF">2019-09-28T08:22:18Z</dcterms:created>
  <dcterms:modified xsi:type="dcterms:W3CDTF">2019-11-14T13:01:49Z</dcterms:modified>
</cp:coreProperties>
</file>